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20"/>
  </p:notesMasterIdLst>
  <p:sldIdLst>
    <p:sldId id="1230" r:id="rId2"/>
    <p:sldId id="1124" r:id="rId3"/>
    <p:sldId id="1125" r:id="rId4"/>
    <p:sldId id="1140" r:id="rId5"/>
    <p:sldId id="1236" r:id="rId6"/>
    <p:sldId id="1204" r:id="rId7"/>
    <p:sldId id="1238" r:id="rId8"/>
    <p:sldId id="1239" r:id="rId9"/>
    <p:sldId id="1207" r:id="rId10"/>
    <p:sldId id="1209" r:id="rId11"/>
    <p:sldId id="1214" r:id="rId12"/>
    <p:sldId id="1215" r:id="rId13"/>
    <p:sldId id="1240" r:id="rId14"/>
    <p:sldId id="1196" r:id="rId15"/>
    <p:sldId id="1241" r:id="rId16"/>
    <p:sldId id="1242" r:id="rId17"/>
    <p:sldId id="1243" r:id="rId18"/>
    <p:sldId id="1234" r:id="rId1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958766E7-74B1-44A9-9C7A-8438C3F13C32}">
          <p14:sldIdLst>
            <p14:sldId id="1230"/>
            <p14:sldId id="1124"/>
            <p14:sldId id="1125"/>
            <p14:sldId id="1140"/>
            <p14:sldId id="1236"/>
            <p14:sldId id="1204"/>
            <p14:sldId id="1238"/>
            <p14:sldId id="1239"/>
            <p14:sldId id="1207"/>
            <p14:sldId id="1209"/>
            <p14:sldId id="1214"/>
            <p14:sldId id="1215"/>
            <p14:sldId id="1240"/>
            <p14:sldId id="1196"/>
            <p14:sldId id="1241"/>
            <p14:sldId id="1242"/>
            <p14:sldId id="1243"/>
            <p14:sldId id="123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BD4059"/>
    <a:srgbClr val="FF6161"/>
    <a:srgbClr val="3865B6"/>
    <a:srgbClr val="001140"/>
    <a:srgbClr val="ED7D31"/>
    <a:srgbClr val="FFB3B3"/>
    <a:srgbClr val="990000"/>
    <a:srgbClr val="FFFFCC"/>
    <a:srgbClr val="172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3" autoAdjust="0"/>
    <p:restoredTop sz="85081" autoAdjust="0"/>
  </p:normalViewPr>
  <p:slideViewPr>
    <p:cSldViewPr snapToGrid="0">
      <p:cViewPr varScale="1">
        <p:scale>
          <a:sx n="127" d="100"/>
          <a:sy n="127" d="100"/>
        </p:scale>
        <p:origin x="-128" y="-6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341" y="32"/>
      </p:cViewPr>
      <p:guideLst/>
    </p:cSldViewPr>
  </p:notesViewPr>
  <p:gridSpacing cx="91439" cy="9143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>
              <a:defRPr sz="1200"/>
            </a:lvl1pPr>
          </a:lstStyle>
          <a:p>
            <a:fld id="{3CE8F3A5-4AA6-4C71-BF0D-FC4EC5C42B72}" type="datetimeFigureOut">
              <a:rPr lang="en-US" smtClean="0"/>
              <a:t>9/25/21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5" rIns="96651" bIns="483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6651" tIns="48325" rIns="96651" bIns="48325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>
              <a:defRPr sz="1200"/>
            </a:lvl1pPr>
          </a:lstStyle>
          <a:p>
            <a:fld id="{431F33EE-240A-4B27-81DF-72C5B2DC0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56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742950" indent="-285750" algn="l" defTabSz="914400" rtl="0" eaLnBrk="1" latinLnBrk="0" hangingPunct="1"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200150" indent="-285750" algn="l" defTabSz="914400" rtl="0" eaLnBrk="1" latinLnBrk="0" hangingPunct="1"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657350" indent="-285750" algn="l" defTabSz="914400" rtl="0" eaLnBrk="1" latinLnBrk="0" hangingPunct="1"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114550" indent="-285750" algn="l" defTabSz="914400" rtl="0" eaLnBrk="1" latinLnBrk="0" hangingPunct="1"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900"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Changed:</a:t>
            </a:r>
          </a:p>
          <a:p>
            <a:pPr lvl="1" defTabSz="937900">
              <a:spcBef>
                <a:spcPts val="12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Added shadow to titles for better definition</a:t>
            </a:r>
          </a:p>
          <a:p>
            <a:pPr lvl="1" defTabSz="937900">
              <a:spcBef>
                <a:spcPts val="12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Moved subtitle down</a:t>
            </a:r>
          </a:p>
          <a:p>
            <a:pPr lvl="1" defTabSz="937900">
              <a:spcBef>
                <a:spcPts val="12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Changed middle picture to agree with new name. The image is of the X-43A Hypersonic test vehicle</a:t>
            </a:r>
          </a:p>
          <a:p>
            <a:pPr defTabSz="937900"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Need better title</a:t>
            </a:r>
          </a:p>
          <a:p>
            <a:pPr defTabSz="937900">
              <a:spcBef>
                <a:spcPts val="1200"/>
              </a:spcBef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52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39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88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80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defTabSz="937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/>
              <a:t>Changed most of the icons</a:t>
            </a:r>
          </a:p>
          <a:p>
            <a:pPr marR="0" lvl="0" defTabSz="937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/>
              <a:t>Not sure about VBTDS icon</a:t>
            </a:r>
          </a:p>
          <a:p>
            <a:pPr marR="0" lvl="0" defTabSz="937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/>
              <a:t>There are three “nuclear” ones. Any idea what we can use differently for the second two?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23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Enlarged both images, flipped bottom one horizontally.</a:t>
            </a:r>
          </a:p>
          <a:p>
            <a:r>
              <a:rPr lang="en-US" dirty="0"/>
              <a:t>Added battery symbol to bottom one to indicate bias.</a:t>
            </a:r>
          </a:p>
          <a:p>
            <a:r>
              <a:rPr lang="en-US" dirty="0"/>
              <a:t>Changed background image and added the X-43A</a:t>
            </a:r>
          </a:p>
          <a:p>
            <a:r>
              <a:rPr lang="en-US" dirty="0"/>
              <a:t>Ensure jet exhaust looks good, that is a separate image that I can adjust.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46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Enlarged both images, flipped bottom one horizontally.</a:t>
            </a:r>
          </a:p>
          <a:p>
            <a:r>
              <a:rPr lang="en-US" dirty="0"/>
              <a:t>Added battery symbol to bottom one to indicate bias.</a:t>
            </a:r>
          </a:p>
          <a:p>
            <a:r>
              <a:rPr lang="en-US" dirty="0"/>
              <a:t>Changed background image and added the X-43A</a:t>
            </a:r>
          </a:p>
          <a:p>
            <a:r>
              <a:rPr lang="en-US" dirty="0"/>
              <a:t>Ensure jet exhaust looks good, that is a separate image that I can adjust.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05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en-US" sz="2000" dirty="0"/>
              <a:t>Modified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6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56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19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07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description, applications, and drawings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71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provide description, applications, and drawings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36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53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22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43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900"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audience do we want to target? </a:t>
            </a:r>
          </a:p>
          <a:p>
            <a:pPr defTabSz="937900"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have made the presumption that it is an audience for partnering/licensing opportunities rather than individual consulting.</a:t>
            </a:r>
          </a:p>
          <a:p>
            <a:pPr defTabSz="937900"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That’s RIGHT, an overview of the company, basically, with an introduction to the technologies and focus areas.</a:t>
            </a:r>
          </a:p>
          <a:p>
            <a:pPr defTabSz="937900"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Audience is executives who are going to make a decision about supporting a proposal or funding an effort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33EE-240A-4B27-81DF-72C5B2DC03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52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1127"/>
            <a:ext cx="10515600" cy="659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7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1127"/>
            <a:ext cx="10515600" cy="6595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Abadi" panose="020B06040201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03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ar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E54B487E-7083-4DD4-824D-E8A0D09B735F}"/>
              </a:ext>
            </a:extLst>
          </p:cNvPr>
          <p:cNvGrpSpPr/>
          <p:nvPr userDrawn="1"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A5787B5-1458-40AE-A584-DF15A0CD27B2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8" name="Picture 7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77E123AE-D3CE-4DE0-8BD4-3D2A379E7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80964D47-DC86-4A35-A25D-D86117F10406}"/>
              </a:ext>
            </a:extLst>
          </p:cNvPr>
          <p:cNvSpPr txBox="1">
            <a:spLocks/>
          </p:cNvSpPr>
          <p:nvPr userDrawn="1"/>
        </p:nvSpPr>
        <p:spPr>
          <a:xfrm>
            <a:off x="8610600" y="6295833"/>
            <a:ext cx="2743200" cy="4256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0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ark no p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E54B487E-7083-4DD4-824D-E8A0D09B735F}"/>
              </a:ext>
            </a:extLst>
          </p:cNvPr>
          <p:cNvGrpSpPr/>
          <p:nvPr userDrawn="1"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A5787B5-1458-40AE-A584-DF15A0CD27B2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8" name="Picture 7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77E123AE-D3CE-4DE0-8BD4-3D2A379E7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079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Dark Blue Crink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="" xmlns:a16="http://schemas.microsoft.com/office/drawing/2014/main" id="{5C20B75D-3A5A-4EFD-9AEE-AFA603E97A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0867" y="-90497"/>
            <a:ext cx="12445999" cy="700165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A0C7122-63C0-40CB-A5B5-1F3BE8A65D00}"/>
              </a:ext>
            </a:extLst>
          </p:cNvPr>
          <p:cNvGrpSpPr/>
          <p:nvPr userDrawn="1"/>
        </p:nvGrpSpPr>
        <p:grpSpPr>
          <a:xfrm>
            <a:off x="451555" y="160867"/>
            <a:ext cx="4361078" cy="711200"/>
            <a:chOff x="451554" y="160867"/>
            <a:chExt cx="4361078" cy="711200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CFB29A37-82FE-418C-A129-64FB40D2C313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16" name="Picture 15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D70D9FC6-9779-4C68-88A0-88098E223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8" name="Slide Number Placeholder 5">
            <a:extLst>
              <a:ext uri="{FF2B5EF4-FFF2-40B4-BE49-F238E27FC236}">
                <a16:creationId xmlns="" xmlns:a16="http://schemas.microsoft.com/office/drawing/2014/main" id="{591AEF02-8203-43B4-8DE7-95AC21301310}"/>
              </a:ext>
            </a:extLst>
          </p:cNvPr>
          <p:cNvSpPr txBox="1">
            <a:spLocks/>
          </p:cNvSpPr>
          <p:nvPr userDrawn="1"/>
        </p:nvSpPr>
        <p:spPr>
          <a:xfrm>
            <a:off x="8610600" y="6295833"/>
            <a:ext cx="2743200" cy="4256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68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utdoor, transport, satellite, night&#10;&#10;Description automatically generated">
            <a:extLst>
              <a:ext uri="{FF2B5EF4-FFF2-40B4-BE49-F238E27FC236}">
                <a16:creationId xmlns="" xmlns:a16="http://schemas.microsoft.com/office/drawing/2014/main" id="{C3BC30F2-0884-4E4B-965C-069101B4C4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0"/>
                    </a14:imgEffect>
                    <a14:imgEffect>
                      <a14:brightnessContrast brigh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902"/>
          <a:stretch/>
        </p:blipFill>
        <p:spPr>
          <a:xfrm>
            <a:off x="-103032" y="-218940"/>
            <a:ext cx="12388165" cy="716160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="" xmlns:a16="http://schemas.microsoft.com/office/drawing/2014/main" id="{9DF62DFF-4B94-40A8-B053-0C29E399A24A}"/>
              </a:ext>
            </a:extLst>
          </p:cNvPr>
          <p:cNvSpPr/>
          <p:nvPr userDrawn="1"/>
        </p:nvSpPr>
        <p:spPr>
          <a:xfrm>
            <a:off x="7784601" y="1417264"/>
            <a:ext cx="2759797" cy="2759797"/>
          </a:xfrm>
          <a:prstGeom prst="ellipse">
            <a:avLst/>
          </a:prstGeom>
          <a:gradFill flip="none" rotWithShape="1">
            <a:gsLst>
              <a:gs pos="32000">
                <a:schemeClr val="tx1">
                  <a:alpha val="50000"/>
                </a:schemeClr>
              </a:gs>
              <a:gs pos="17000">
                <a:srgbClr val="000000">
                  <a:alpha val="56000"/>
                </a:srgbClr>
              </a:gs>
              <a:gs pos="57000">
                <a:schemeClr val="tx1">
                  <a:alpha val="33000"/>
                </a:schemeClr>
              </a:gs>
              <a:gs pos="0">
                <a:schemeClr val="tx1">
                  <a:alpha val="56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2843346-F010-430A-882D-FBB43A216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A694211-C072-4EB0-99BF-5CDEE04F4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13C134D-21BB-42F9-B682-D09B20D9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66190568-717A-4F4A-BF93-BD7D45CA2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23204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12BF205A-97AA-4C1F-AF2F-383685CE590E}"/>
              </a:ext>
            </a:extLst>
          </p:cNvPr>
          <p:cNvGrpSpPr/>
          <p:nvPr userDrawn="1"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90E1CE17-C118-45F2-8E3F-9F0C5689F7F3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10" name="Picture 9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1ED2938A-89C4-45DF-ABDB-2D6CC31F5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39A337C-4253-4B4F-ACFC-E611DF31959F}"/>
              </a:ext>
            </a:extLst>
          </p:cNvPr>
          <p:cNvSpPr txBox="1"/>
          <p:nvPr userDrawn="1"/>
        </p:nvSpPr>
        <p:spPr>
          <a:xfrm>
            <a:off x="1200643" y="767726"/>
            <a:ext cx="323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Technology Partnering/Licensing</a:t>
            </a:r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9A196561-CA57-4820-9E40-A06E63696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0439"/>
            <a:ext cx="9144000" cy="165576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938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outdoor, transport, satellite, night&#10;&#10;Description automatically generated">
            <a:extLst>
              <a:ext uri="{FF2B5EF4-FFF2-40B4-BE49-F238E27FC236}">
                <a16:creationId xmlns="" xmlns:a16="http://schemas.microsoft.com/office/drawing/2014/main" id="{D1942AFE-C8AF-43D1-A134-F23BAEC98A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0"/>
                    </a14:imgEffect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898" r="-727"/>
          <a:stretch/>
        </p:blipFill>
        <p:spPr>
          <a:xfrm>
            <a:off x="-103032" y="-218940"/>
            <a:ext cx="12492507" cy="7170074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="" xmlns:a16="http://schemas.microsoft.com/office/drawing/2014/main" id="{A3B04455-9050-4B8B-BF6E-50E24869549C}"/>
              </a:ext>
            </a:extLst>
          </p:cNvPr>
          <p:cNvSpPr/>
          <p:nvPr userDrawn="1"/>
        </p:nvSpPr>
        <p:spPr>
          <a:xfrm>
            <a:off x="7784601" y="1417264"/>
            <a:ext cx="2759797" cy="2759797"/>
          </a:xfrm>
          <a:prstGeom prst="ellipse">
            <a:avLst/>
          </a:prstGeom>
          <a:gradFill flip="none" rotWithShape="1">
            <a:gsLst>
              <a:gs pos="32000">
                <a:schemeClr val="tx1">
                  <a:alpha val="50000"/>
                </a:schemeClr>
              </a:gs>
              <a:gs pos="17000">
                <a:srgbClr val="000000">
                  <a:alpha val="56000"/>
                </a:srgbClr>
              </a:gs>
              <a:gs pos="57000">
                <a:schemeClr val="tx1">
                  <a:alpha val="33000"/>
                </a:schemeClr>
              </a:gs>
              <a:gs pos="0">
                <a:schemeClr val="tx1">
                  <a:alpha val="56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2F769A-840B-49BD-B4C8-4DC018D1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00" y="1329009"/>
            <a:ext cx="6412200" cy="7428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9A74E6E-9D63-41B3-BB45-DD90D7CB0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7179083-2A6E-486B-B8C0-083A1A7B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B51833C-7956-427F-99BA-46C467D2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4976480-AD7F-47A0-911D-F2FE3B8BD221}"/>
              </a:ext>
            </a:extLst>
          </p:cNvPr>
          <p:cNvGrpSpPr/>
          <p:nvPr userDrawn="1"/>
        </p:nvGrpSpPr>
        <p:grpSpPr>
          <a:xfrm>
            <a:off x="451555" y="160867"/>
            <a:ext cx="4361078" cy="711200"/>
            <a:chOff x="451554" y="160867"/>
            <a:chExt cx="4361078" cy="711200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DAB55C20-33D9-430D-8BCA-F833B8C7EBAF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9" name="Picture 8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E1147AB4-78F2-4AA5-A71A-AD20B2B86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4861536-613A-4F54-999C-DE902D5B0F29}"/>
              </a:ext>
            </a:extLst>
          </p:cNvPr>
          <p:cNvSpPr txBox="1"/>
          <p:nvPr userDrawn="1"/>
        </p:nvSpPr>
        <p:spPr>
          <a:xfrm>
            <a:off x="1200643" y="767727"/>
            <a:ext cx="538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Technology Partnering/Licensing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="" xmlns:a16="http://schemas.microsoft.com/office/drawing/2014/main" id="{C10042D5-85B1-46B4-8CDB-2AF4756823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31" y="2263849"/>
            <a:ext cx="5876109" cy="38264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942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light, night sky&#10;&#10;Description automatically generated">
            <a:extLst>
              <a:ext uri="{FF2B5EF4-FFF2-40B4-BE49-F238E27FC236}">
                <a16:creationId xmlns="" xmlns:a16="http://schemas.microsoft.com/office/drawing/2014/main" id="{71F0296E-E999-42B5-8FD2-CB2C49094A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  <a14:imgEffect>
                      <a14:brightnessContrast brigh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737" y="-54568"/>
            <a:ext cx="12327469" cy="701510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70BA4A-7BEA-4930-BEE2-C386662EF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9D7F-BAA5-4686-8628-6027B9D2F26B}" type="datetimeFigureOut">
              <a:rPr lang="en-US" smtClean="0"/>
              <a:t>9/25/21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850072D-E312-4DCC-917E-7573D983C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729460E-6B51-43FF-A4B3-6763FA934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47A-C8B7-4B41-B2CC-D3A879D7394B}" type="slidenum">
              <a:rPr lang="en-US" smtClean="0"/>
              <a:t>‹#›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101CB9FD-AB01-4C7E-B245-178290620D2E}"/>
              </a:ext>
            </a:extLst>
          </p:cNvPr>
          <p:cNvGrpSpPr/>
          <p:nvPr userDrawn="1"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DD76598E-75F0-4C00-B83F-56EE662641EB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14" name="Picture 13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A95B2899-33C1-49EA-AA21-1E9662907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41E6C6B-6213-420C-9A9E-DAD74D8F828A}"/>
              </a:ext>
            </a:extLst>
          </p:cNvPr>
          <p:cNvSpPr txBox="1"/>
          <p:nvPr userDrawn="1"/>
        </p:nvSpPr>
        <p:spPr>
          <a:xfrm>
            <a:off x="1200643" y="767727"/>
            <a:ext cx="538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Technology Partnering/Licensing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407B45-C748-4058-BC85-FC309D88F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934" y="161127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5BDDF91-13E4-4B9C-9604-62EA61619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3934" y="4090954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7738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light, night sky&#10;&#10;Description automatically generated">
            <a:extLst>
              <a:ext uri="{FF2B5EF4-FFF2-40B4-BE49-F238E27FC236}">
                <a16:creationId xmlns="" xmlns:a16="http://schemas.microsoft.com/office/drawing/2014/main" id="{EBD37526-0105-4B6C-A6DD-BE3EA18F92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  <a14:imgEffect>
                      <a14:brightnessContrast brigh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737" y="-54568"/>
            <a:ext cx="12327469" cy="7015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2F769A-840B-49BD-B4C8-4DC018D1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32" y="1329009"/>
            <a:ext cx="6412200" cy="5922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9A74E6E-9D63-41B3-BB45-DD90D7CB0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7179083-2A6E-486B-B8C0-083A1A7B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B51833C-7956-427F-99BA-46C467D2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4976480-AD7F-47A0-911D-F2FE3B8BD221}"/>
              </a:ext>
            </a:extLst>
          </p:cNvPr>
          <p:cNvGrpSpPr/>
          <p:nvPr userDrawn="1"/>
        </p:nvGrpSpPr>
        <p:grpSpPr>
          <a:xfrm>
            <a:off x="451555" y="160867"/>
            <a:ext cx="4361078" cy="711200"/>
            <a:chOff x="451554" y="160867"/>
            <a:chExt cx="4361078" cy="711200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DAB55C20-33D9-430D-8BCA-F833B8C7EBAF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9" name="Picture 8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E1147AB4-78F2-4AA5-A71A-AD20B2B86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4861536-613A-4F54-999C-DE902D5B0F29}"/>
              </a:ext>
            </a:extLst>
          </p:cNvPr>
          <p:cNvSpPr txBox="1"/>
          <p:nvPr userDrawn="1"/>
        </p:nvSpPr>
        <p:spPr>
          <a:xfrm>
            <a:off x="1200643" y="767727"/>
            <a:ext cx="538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Technology Partnering/Licensing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="" xmlns:a16="http://schemas.microsoft.com/office/drawing/2014/main" id="{F2C38000-3DB2-4561-BF56-9B2302ED70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31" y="2058023"/>
            <a:ext cx="5876109" cy="4032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6952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view of the earth from space&#10;&#10;Description automatically generated with medium confidence">
            <a:extLst>
              <a:ext uri="{FF2B5EF4-FFF2-40B4-BE49-F238E27FC236}">
                <a16:creationId xmlns="" xmlns:a16="http://schemas.microsoft.com/office/drawing/2014/main" id="{6070AA5A-7923-4BD0-9668-FFF34BE829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708339" flipH="1">
            <a:off x="-649333" y="-1237157"/>
            <a:ext cx="13490666" cy="9518582"/>
          </a:xfrm>
          <a:custGeom>
            <a:avLst/>
            <a:gdLst>
              <a:gd name="connsiteX0" fmla="*/ 13490666 w 13490666"/>
              <a:gd name="connsiteY0" fmla="*/ 2513715 h 9518582"/>
              <a:gd name="connsiteX1" fmla="*/ 1464113 w 13490666"/>
              <a:gd name="connsiteY1" fmla="*/ 0 h 9518582"/>
              <a:gd name="connsiteX2" fmla="*/ 0 w 13490666"/>
              <a:gd name="connsiteY2" fmla="*/ 7004866 h 9518582"/>
              <a:gd name="connsiteX3" fmla="*/ 12026552 w 13490666"/>
              <a:gd name="connsiteY3" fmla="*/ 9518582 h 951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90666" h="9518582">
                <a:moveTo>
                  <a:pt x="13490666" y="2513715"/>
                </a:moveTo>
                <a:lnTo>
                  <a:pt x="1464113" y="0"/>
                </a:lnTo>
                <a:lnTo>
                  <a:pt x="0" y="7004866"/>
                </a:lnTo>
                <a:lnTo>
                  <a:pt x="12026552" y="9518582"/>
                </a:lnTo>
                <a:close/>
              </a:path>
            </a:pathLst>
          </a:custGeom>
        </p:spPr>
      </p:pic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2843346-F010-430A-882D-FBB43A216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A694211-C072-4EB0-99BF-5CDEE04F4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13C134D-21BB-42F9-B682-D09B20D9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66190568-717A-4F4A-BF93-BD7D45CA2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23204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12BF205A-97AA-4C1F-AF2F-383685CE590E}"/>
              </a:ext>
            </a:extLst>
          </p:cNvPr>
          <p:cNvGrpSpPr/>
          <p:nvPr userDrawn="1"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90E1CE17-C118-45F2-8E3F-9F0C5689F7F3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10" name="Picture 9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1ED2938A-89C4-45DF-ABDB-2D6CC31F5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39A337C-4253-4B4F-ACFC-E611DF31959F}"/>
              </a:ext>
            </a:extLst>
          </p:cNvPr>
          <p:cNvSpPr txBox="1"/>
          <p:nvPr userDrawn="1"/>
        </p:nvSpPr>
        <p:spPr>
          <a:xfrm>
            <a:off x="1200643" y="767726"/>
            <a:ext cx="323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Technology Partnering/Licensing</a:t>
            </a:r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9A196561-CA57-4820-9E40-A06E63696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0439"/>
            <a:ext cx="9144000" cy="165576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6485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view of the earth from space&#10;&#10;Description automatically generated with medium confidence">
            <a:extLst>
              <a:ext uri="{FF2B5EF4-FFF2-40B4-BE49-F238E27FC236}">
                <a16:creationId xmlns="" xmlns:a16="http://schemas.microsoft.com/office/drawing/2014/main" id="{2C4E4D79-642E-4CDC-BCE3-DBBA02C72B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708339" flipH="1">
            <a:off x="-649333" y="-1237157"/>
            <a:ext cx="13490666" cy="9518582"/>
          </a:xfrm>
          <a:custGeom>
            <a:avLst/>
            <a:gdLst>
              <a:gd name="connsiteX0" fmla="*/ 13490666 w 13490666"/>
              <a:gd name="connsiteY0" fmla="*/ 2513715 h 9518582"/>
              <a:gd name="connsiteX1" fmla="*/ 1464113 w 13490666"/>
              <a:gd name="connsiteY1" fmla="*/ 0 h 9518582"/>
              <a:gd name="connsiteX2" fmla="*/ 0 w 13490666"/>
              <a:gd name="connsiteY2" fmla="*/ 7004866 h 9518582"/>
              <a:gd name="connsiteX3" fmla="*/ 12026552 w 13490666"/>
              <a:gd name="connsiteY3" fmla="*/ 9518582 h 951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90666" h="9518582">
                <a:moveTo>
                  <a:pt x="13490666" y="2513715"/>
                </a:moveTo>
                <a:lnTo>
                  <a:pt x="1464113" y="0"/>
                </a:lnTo>
                <a:lnTo>
                  <a:pt x="0" y="7004866"/>
                </a:lnTo>
                <a:lnTo>
                  <a:pt x="12026552" y="951858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D6B58B-A51D-44D7-8766-9AF7362A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1329008"/>
            <a:ext cx="10515600" cy="742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438B54C-9E43-47A0-9721-E1CD6182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062108F-8A45-4973-A7C3-C22899EDC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9E8455-9FB8-40C7-8ABF-6E1C8D42D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59ADA47-5BB5-4D19-AD1F-CD8304922B67}"/>
              </a:ext>
            </a:extLst>
          </p:cNvPr>
          <p:cNvGrpSpPr/>
          <p:nvPr userDrawn="1"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1EC5939A-95E4-4601-8620-185B5E682A83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11" name="Picture 10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AE010F90-739E-4AAC-9F67-06D15E78C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2E10581-960E-475A-9A7D-3C1DB8834A76}"/>
              </a:ext>
            </a:extLst>
          </p:cNvPr>
          <p:cNvSpPr txBox="1"/>
          <p:nvPr userDrawn="1"/>
        </p:nvSpPr>
        <p:spPr>
          <a:xfrm>
            <a:off x="1200643" y="767726"/>
            <a:ext cx="323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Technology Partnering/Licensing</a:t>
            </a:r>
          </a:p>
        </p:txBody>
      </p:sp>
    </p:spTree>
    <p:extLst>
      <p:ext uri="{BB962C8B-B14F-4D97-AF65-F5344CB8AC3E}">
        <p14:creationId xmlns:p14="http://schemas.microsoft.com/office/powerpoint/2010/main" val="301558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295834"/>
            <a:ext cx="2743200" cy="4256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AD90DD3-28B2-47D9-A7A7-836B92042B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Placeholder 10">
            <a:extLst>
              <a:ext uri="{FF2B5EF4-FFF2-40B4-BE49-F238E27FC236}">
                <a16:creationId xmlns="" xmlns:a16="http://schemas.microsoft.com/office/drawing/2014/main" id="{6B170BA7-DE36-4C87-A210-AB4C6B704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65"/>
            <a:ext cx="10515600" cy="742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4B163BA3-8C62-4ADB-B5D9-1E3AD5D67972}"/>
              </a:ext>
            </a:extLst>
          </p:cNvPr>
          <p:cNvGrpSpPr/>
          <p:nvPr userDrawn="1"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22B87991-49D2-4772-8768-AD46F04ACDCD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17" name="Picture 16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2AC3FE58-1F98-4AA2-A9D3-12DA86C95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882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6" r:id="rId3"/>
    <p:sldLayoutId id="2147483714" r:id="rId4"/>
    <p:sldLayoutId id="2147483692" r:id="rId5"/>
    <p:sldLayoutId id="2147483710" r:id="rId6"/>
    <p:sldLayoutId id="2147483708" r:id="rId7"/>
    <p:sldLayoutId id="2147483711" r:id="rId8"/>
    <p:sldLayoutId id="2147483709" r:id="rId9"/>
    <p:sldLayoutId id="2147483713" r:id="rId10"/>
    <p:sldLayoutId id="214748371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Abadi" panose="020B06040201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microsoft.com/office/2007/relationships/hdphoto" Target="../media/hdphoto10.wdp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microsoft.com/office/2007/relationships/hdphoto" Target="../media/hdphoto6.wdp"/><Relationship Id="rId5" Type="http://schemas.openxmlformats.org/officeDocument/2006/relationships/image" Target="../media/image8.png"/><Relationship Id="rId6" Type="http://schemas.microsoft.com/office/2007/relationships/hdphoto" Target="../media/hdphoto7.wdp"/><Relationship Id="rId7" Type="http://schemas.openxmlformats.org/officeDocument/2006/relationships/image" Target="../media/image9.png"/><Relationship Id="rId8" Type="http://schemas.microsoft.com/office/2007/relationships/hdphoto" Target="../media/hdphoto8.wdp"/><Relationship Id="rId9" Type="http://schemas.openxmlformats.org/officeDocument/2006/relationships/image" Target="../media/image10.png"/><Relationship Id="rId10" Type="http://schemas.microsoft.com/office/2007/relationships/hdphoto" Target="../media/hdphoto9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microsoft.com/office/2007/relationships/hdphoto" Target="../media/hdphoto11.wdp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12.wdp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0" Type="http://schemas.openxmlformats.org/officeDocument/2006/relationships/image" Target="../media/image29.jpeg"/><Relationship Id="rId21" Type="http://schemas.openxmlformats.org/officeDocument/2006/relationships/image" Target="../media/image30.jpeg"/><Relationship Id="rId22" Type="http://schemas.openxmlformats.org/officeDocument/2006/relationships/image" Target="../media/image31.jpeg"/><Relationship Id="rId23" Type="http://schemas.openxmlformats.org/officeDocument/2006/relationships/image" Target="../media/image32.jpeg"/><Relationship Id="rId24" Type="http://schemas.openxmlformats.org/officeDocument/2006/relationships/image" Target="../media/image33.jpeg"/><Relationship Id="rId25" Type="http://schemas.openxmlformats.org/officeDocument/2006/relationships/image" Target="../media/image34.jpeg"/><Relationship Id="rId26" Type="http://schemas.openxmlformats.org/officeDocument/2006/relationships/image" Target="../media/image35.jpeg"/><Relationship Id="rId27" Type="http://schemas.openxmlformats.org/officeDocument/2006/relationships/image" Target="../media/image36.jpeg"/><Relationship Id="rId28" Type="http://schemas.openxmlformats.org/officeDocument/2006/relationships/image" Target="../media/image37.jpeg"/><Relationship Id="rId29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microsoft.com/office/2007/relationships/hdphoto" Target="../media/hdphoto13.wdp"/><Relationship Id="rId5" Type="http://schemas.openxmlformats.org/officeDocument/2006/relationships/image" Target="../media/image16.png"/><Relationship Id="rId30" Type="http://schemas.openxmlformats.org/officeDocument/2006/relationships/image" Target="../media/image39.png"/><Relationship Id="rId31" Type="http://schemas.microsoft.com/office/2007/relationships/hdphoto" Target="../media/hdphoto16.wdp"/><Relationship Id="rId32" Type="http://schemas.openxmlformats.org/officeDocument/2006/relationships/image" Target="../media/image40.jpeg"/><Relationship Id="rId9" Type="http://schemas.openxmlformats.org/officeDocument/2006/relationships/image" Target="../media/image19.png"/><Relationship Id="rId6" Type="http://schemas.microsoft.com/office/2007/relationships/hdphoto" Target="../media/hdphoto14.wdp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33" Type="http://schemas.openxmlformats.org/officeDocument/2006/relationships/image" Target="../media/image41.jpeg"/><Relationship Id="rId34" Type="http://schemas.openxmlformats.org/officeDocument/2006/relationships/image" Target="../media/image42.jpeg"/><Relationship Id="rId35" Type="http://schemas.openxmlformats.org/officeDocument/2006/relationships/image" Target="../media/image43.jpeg"/><Relationship Id="rId36" Type="http://schemas.openxmlformats.org/officeDocument/2006/relationships/image" Target="../media/image44.jpeg"/><Relationship Id="rId10" Type="http://schemas.microsoft.com/office/2007/relationships/hdphoto" Target="../media/hdphoto15.wdp"/><Relationship Id="rId11" Type="http://schemas.openxmlformats.org/officeDocument/2006/relationships/image" Target="../media/image20.jpeg"/><Relationship Id="rId12" Type="http://schemas.openxmlformats.org/officeDocument/2006/relationships/image" Target="../media/image21.jpeg"/><Relationship Id="rId13" Type="http://schemas.openxmlformats.org/officeDocument/2006/relationships/image" Target="../media/image22.jpeg"/><Relationship Id="rId14" Type="http://schemas.openxmlformats.org/officeDocument/2006/relationships/image" Target="../media/image23.jpeg"/><Relationship Id="rId15" Type="http://schemas.openxmlformats.org/officeDocument/2006/relationships/image" Target="../media/image24.jpeg"/><Relationship Id="rId16" Type="http://schemas.openxmlformats.org/officeDocument/2006/relationships/image" Target="../media/image25.jpeg"/><Relationship Id="rId17" Type="http://schemas.openxmlformats.org/officeDocument/2006/relationships/image" Target="../media/image26.jpeg"/><Relationship Id="rId18" Type="http://schemas.openxmlformats.org/officeDocument/2006/relationships/image" Target="../media/image27.jpeg"/><Relationship Id="rId19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1.jpe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5.png"/><Relationship Id="rId4" Type="http://schemas.microsoft.com/office/2007/relationships/hdphoto" Target="../media/hdphoto17.wdp"/><Relationship Id="rId5" Type="http://schemas.openxmlformats.org/officeDocument/2006/relationships/image" Target="../media/image1.png"/><Relationship Id="rId6" Type="http://schemas.openxmlformats.org/officeDocument/2006/relationships/image" Target="../media/image46.jpeg"/><Relationship Id="rId7" Type="http://schemas.openxmlformats.org/officeDocument/2006/relationships/image" Target="../media/image47.png"/><Relationship Id="rId8" Type="http://schemas.openxmlformats.org/officeDocument/2006/relationships/image" Target="../media/image48.jpeg"/><Relationship Id="rId9" Type="http://schemas.openxmlformats.org/officeDocument/2006/relationships/image" Target="../media/image49.jpeg"/><Relationship Id="rId10" Type="http://schemas.openxmlformats.org/officeDocument/2006/relationships/image" Target="../media/image5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microsoft.com/office/2007/relationships/hdphoto" Target="../media/hdphoto18.wdp"/><Relationship Id="rId5" Type="http://schemas.openxmlformats.org/officeDocument/2006/relationships/image" Target="../media/image55.png"/><Relationship Id="rId6" Type="http://schemas.microsoft.com/office/2007/relationships/hdphoto" Target="../media/hdphoto8.wdp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microsoft.com/office/2007/relationships/hdphoto" Target="../media/hdphoto18.wdp"/><Relationship Id="rId5" Type="http://schemas.openxmlformats.org/officeDocument/2006/relationships/image" Target="../media/image55.png"/><Relationship Id="rId6" Type="http://schemas.microsoft.com/office/2007/relationships/hdphoto" Target="../media/hdphoto8.wdp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microsoft.com/office/2007/relationships/hdphoto" Target="../media/hdphoto18.wdp"/><Relationship Id="rId5" Type="http://schemas.openxmlformats.org/officeDocument/2006/relationships/image" Target="../media/image55.png"/><Relationship Id="rId6" Type="http://schemas.microsoft.com/office/2007/relationships/hdphoto" Target="../media/hdphoto8.wdp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microsoft.com/office/2007/relationships/hdphoto" Target="../media/hdphoto19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sv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microsoft.com/office/2007/relationships/hdphoto" Target="../media/hdphoto18.wdp"/><Relationship Id="rId5" Type="http://schemas.openxmlformats.org/officeDocument/2006/relationships/image" Target="../media/image55.png"/><Relationship Id="rId6" Type="http://schemas.microsoft.com/office/2007/relationships/hdphoto" Target="../media/hdphoto8.wdp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microsoft.com/office/2007/relationships/hdphoto" Target="../media/hdphoto18.wdp"/><Relationship Id="rId5" Type="http://schemas.openxmlformats.org/officeDocument/2006/relationships/image" Target="../media/image55.png"/><Relationship Id="rId6" Type="http://schemas.microsoft.com/office/2007/relationships/hdphoto" Target="../media/hdphoto8.wdp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microsoft.com/office/2007/relationships/hdphoto" Target="../media/hdphoto18.wdp"/><Relationship Id="rId5" Type="http://schemas.openxmlformats.org/officeDocument/2006/relationships/image" Target="../media/image55.png"/><Relationship Id="rId6" Type="http://schemas.microsoft.com/office/2007/relationships/hdphoto" Target="../media/hdphoto8.wdp"/><Relationship Id="rId7" Type="http://schemas.openxmlformats.org/officeDocument/2006/relationships/image" Target="../media/image60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3.png"/><Relationship Id="rId12" Type="http://schemas.microsoft.com/office/2007/relationships/hdphoto" Target="../media/hdphoto10.wdp"/><Relationship Id="rId13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1.png"/><Relationship Id="rId4" Type="http://schemas.microsoft.com/office/2007/relationships/hdphoto" Target="../media/hdphoto6.wdp"/><Relationship Id="rId5" Type="http://schemas.openxmlformats.org/officeDocument/2006/relationships/image" Target="../media/image8.png"/><Relationship Id="rId6" Type="http://schemas.microsoft.com/office/2007/relationships/hdphoto" Target="../media/hdphoto7.wdp"/><Relationship Id="rId7" Type="http://schemas.openxmlformats.org/officeDocument/2006/relationships/image" Target="../media/image9.png"/><Relationship Id="rId8" Type="http://schemas.microsoft.com/office/2007/relationships/hdphoto" Target="../media/hdphoto8.wdp"/><Relationship Id="rId9" Type="http://schemas.openxmlformats.org/officeDocument/2006/relationships/image" Target="../media/image62.png"/><Relationship Id="rId10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E944F388-FE6F-4E4D-916C-106DB0064DFF}"/>
              </a:ext>
            </a:extLst>
          </p:cNvPr>
          <p:cNvGrpSpPr/>
          <p:nvPr/>
        </p:nvGrpSpPr>
        <p:grpSpPr>
          <a:xfrm>
            <a:off x="-62023" y="-320048"/>
            <a:ext cx="12375195" cy="7633835"/>
            <a:chOff x="-94719" y="-387920"/>
            <a:chExt cx="12375195" cy="7633835"/>
          </a:xfrm>
        </p:grpSpPr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8063C6CA-16F0-422D-ABA9-50CB946F46EF}"/>
                </a:ext>
              </a:extLst>
            </p:cNvPr>
            <p:cNvGrpSpPr/>
            <p:nvPr/>
          </p:nvGrpSpPr>
          <p:grpSpPr>
            <a:xfrm>
              <a:off x="3320523" y="-387920"/>
              <a:ext cx="5231064" cy="7633835"/>
              <a:chOff x="3320523" y="-387920"/>
              <a:chExt cx="5231064" cy="7633835"/>
            </a:xfrm>
          </p:grpSpPr>
          <p:pic>
            <p:nvPicPr>
              <p:cNvPr id="36" name="Picture 35" descr="A view of the earth from space&#10;&#10;Description automatically generated with medium confidence">
                <a:extLst>
                  <a:ext uri="{FF2B5EF4-FFF2-40B4-BE49-F238E27FC236}">
                    <a16:creationId xmlns="" xmlns:a16="http://schemas.microsoft.com/office/drawing/2014/main" id="{8BEFF0E0-5031-4D0F-926B-2E915F945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519949" flipH="1">
                <a:off x="3399349" y="-387920"/>
                <a:ext cx="5152238" cy="7633835"/>
              </a:xfrm>
              <a:custGeom>
                <a:avLst/>
                <a:gdLst>
                  <a:gd name="connsiteX0" fmla="*/ 5083032 w 5083032"/>
                  <a:gd name="connsiteY0" fmla="*/ 614027 h 7531295"/>
                  <a:gd name="connsiteX1" fmla="*/ 1054268 w 5083032"/>
                  <a:gd name="connsiteY1" fmla="*/ 0 h 7531295"/>
                  <a:gd name="connsiteX2" fmla="*/ 0 w 5083032"/>
                  <a:gd name="connsiteY2" fmla="*/ 6917267 h 7531295"/>
                  <a:gd name="connsiteX3" fmla="*/ 4028764 w 5083032"/>
                  <a:gd name="connsiteY3" fmla="*/ 7531295 h 7531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83032" h="7531295">
                    <a:moveTo>
                      <a:pt x="5083032" y="614027"/>
                    </a:moveTo>
                    <a:lnTo>
                      <a:pt x="1054268" y="0"/>
                    </a:lnTo>
                    <a:lnTo>
                      <a:pt x="0" y="6917267"/>
                    </a:lnTo>
                    <a:lnTo>
                      <a:pt x="4028764" y="7531295"/>
                    </a:lnTo>
                    <a:close/>
                  </a:path>
                </a:pathLst>
              </a:cu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="" xmlns:a16="http://schemas.microsoft.com/office/drawing/2014/main" id="{925D3287-FBF5-48F5-BFF9-6B2E5F25F1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931" b="89838" l="8756" r="95059">
                            <a14:foregroundMark x1="16168" y1="25404" x2="8756" y2="22479"/>
                            <a14:foregroundMark x1="86693" y1="50808" x2="91851" y2="52040"/>
                            <a14:foregroundMark x1="92198" y1="52425" x2="95059" y2="52425"/>
                            <a14:foregroundMark x1="90377" y1="51963" x2="93238" y2="51963"/>
                            <a14:foregroundMark x1="67620" y1="73287" x2="71912" y2="73518"/>
                            <a14:foregroundMark x1="45210" y1="58507" x2="49762" y2="62587"/>
                            <a14:foregroundMark x1="49762" y1="62587" x2="49892" y2="62587"/>
                          </a14:backgroundRemoval>
                        </a14:imgEffect>
                        <a14:imgEffect>
                          <a14:sharpenSoften amount="-39000"/>
                        </a14:imgEffect>
                        <a14:imgEffect>
                          <a14:brightnessContrast bright="-5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4480" flipH="1">
                <a:off x="4302042" y="2706028"/>
                <a:ext cx="3320087" cy="1869438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="" xmlns:a16="http://schemas.microsoft.com/office/drawing/2014/main" id="{AB9DF964-12BA-4B9F-9D83-D7E2C393AD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alphaModFix amt="33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98000"/>
                        </a14:imgEffect>
                        <a14:imgEffect>
                          <a14:brightnessContrast bright="-3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2912" r="7137"/>
              <a:stretch/>
            </p:blipFill>
            <p:spPr>
              <a:xfrm rot="20983564" flipV="1">
                <a:off x="3320523" y="3459179"/>
                <a:ext cx="1997212" cy="882173"/>
              </a:xfrm>
              <a:custGeom>
                <a:avLst/>
                <a:gdLst>
                  <a:gd name="connsiteX0" fmla="*/ 2238730 w 2787477"/>
                  <a:gd name="connsiteY0" fmla="*/ 1679579 h 1679579"/>
                  <a:gd name="connsiteX1" fmla="*/ 2249850 w 2787477"/>
                  <a:gd name="connsiteY1" fmla="*/ 1620239 h 1679579"/>
                  <a:gd name="connsiteX2" fmla="*/ 2336962 w 2787477"/>
                  <a:gd name="connsiteY2" fmla="*/ 1536309 h 1679579"/>
                  <a:gd name="connsiteX3" fmla="*/ 2615471 w 2787477"/>
                  <a:gd name="connsiteY3" fmla="*/ 1118292 h 1679579"/>
                  <a:gd name="connsiteX4" fmla="*/ 2649822 w 2787477"/>
                  <a:gd name="connsiteY4" fmla="*/ 144908 h 1679579"/>
                  <a:gd name="connsiteX5" fmla="*/ 2570309 w 2787477"/>
                  <a:gd name="connsiteY5" fmla="*/ 126322 h 1679579"/>
                  <a:gd name="connsiteX6" fmla="*/ 2528573 w 2787477"/>
                  <a:gd name="connsiteY6" fmla="*/ 132945 h 1679579"/>
                  <a:gd name="connsiteX7" fmla="*/ 2551246 w 2787477"/>
                  <a:gd name="connsiteY7" fmla="*/ 11960 h 1679579"/>
                  <a:gd name="connsiteX8" fmla="*/ 2487427 w 2787477"/>
                  <a:gd name="connsiteY8" fmla="*/ 0 h 1679579"/>
                  <a:gd name="connsiteX9" fmla="*/ 265173 w 2787477"/>
                  <a:gd name="connsiteY9" fmla="*/ 0 h 1679579"/>
                  <a:gd name="connsiteX10" fmla="*/ 0 w 2787477"/>
                  <a:gd name="connsiteY10" fmla="*/ 1414991 h 1679579"/>
                  <a:gd name="connsiteX11" fmla="*/ 1411872 w 2787477"/>
                  <a:gd name="connsiteY11" fmla="*/ 1679579 h 1679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87477" h="1679579">
                    <a:moveTo>
                      <a:pt x="2238730" y="1679579"/>
                    </a:moveTo>
                    <a:lnTo>
                      <a:pt x="2249850" y="1620239"/>
                    </a:lnTo>
                    <a:lnTo>
                      <a:pt x="2336962" y="1536309"/>
                    </a:lnTo>
                    <a:cubicBezTo>
                      <a:pt x="2437450" y="1427198"/>
                      <a:pt x="2534779" y="1284074"/>
                      <a:pt x="2615471" y="1118292"/>
                    </a:cubicBezTo>
                    <a:cubicBezTo>
                      <a:pt x="2830647" y="676206"/>
                      <a:pt x="2846027" y="240407"/>
                      <a:pt x="2649822" y="144908"/>
                    </a:cubicBezTo>
                    <a:cubicBezTo>
                      <a:pt x="2625296" y="132971"/>
                      <a:pt x="2598626" y="126916"/>
                      <a:pt x="2570309" y="126322"/>
                    </a:cubicBezTo>
                    <a:lnTo>
                      <a:pt x="2528573" y="132945"/>
                    </a:lnTo>
                    <a:lnTo>
                      <a:pt x="2551246" y="11960"/>
                    </a:lnTo>
                    <a:lnTo>
                      <a:pt x="2487427" y="0"/>
                    </a:lnTo>
                    <a:lnTo>
                      <a:pt x="265173" y="0"/>
                    </a:lnTo>
                    <a:lnTo>
                      <a:pt x="0" y="1414991"/>
                    </a:lnTo>
                    <a:lnTo>
                      <a:pt x="1411872" y="1679579"/>
                    </a:lnTo>
                    <a:close/>
                  </a:path>
                </a:pathLst>
              </a:custGeom>
              <a:effectLst>
                <a:softEdge rad="190500"/>
              </a:effectLst>
            </p:spPr>
          </p:pic>
        </p:grpSp>
        <p:pic>
          <p:nvPicPr>
            <p:cNvPr id="34" name="Picture 33" descr="A picture containing scene, light, laser, night&#10;&#10;Description automatically generated">
              <a:extLst>
                <a:ext uri="{FF2B5EF4-FFF2-40B4-BE49-F238E27FC236}">
                  <a16:creationId xmlns="" xmlns:a16="http://schemas.microsoft.com/office/drawing/2014/main" id="{E2A47579-A363-4C5B-915C-1831CAD52E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4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6608441" y="1298813"/>
              <a:ext cx="7083700" cy="4260370"/>
            </a:xfrm>
            <a:custGeom>
              <a:avLst/>
              <a:gdLst>
                <a:gd name="connsiteX0" fmla="*/ 6997147 w 6997147"/>
                <a:gd name="connsiteY0" fmla="*/ 0 h 4075288"/>
                <a:gd name="connsiteX1" fmla="*/ 6997147 w 6997147"/>
                <a:gd name="connsiteY1" fmla="*/ 4075288 h 4075288"/>
                <a:gd name="connsiteX2" fmla="*/ 0 w 6997147"/>
                <a:gd name="connsiteY2" fmla="*/ 4075288 h 4075288"/>
                <a:gd name="connsiteX3" fmla="*/ 0 w 6997147"/>
                <a:gd name="connsiteY3" fmla="*/ 0 h 407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97147" h="4075288">
                  <a:moveTo>
                    <a:pt x="6997147" y="0"/>
                  </a:moveTo>
                  <a:lnTo>
                    <a:pt x="6997147" y="4075288"/>
                  </a:lnTo>
                  <a:lnTo>
                    <a:pt x="0" y="4075288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5" name="Picture 34" descr="A picture containing invertebrate&#10;&#10;Description automatically generated">
              <a:extLst>
                <a:ext uri="{FF2B5EF4-FFF2-40B4-BE49-F238E27FC236}">
                  <a16:creationId xmlns="" xmlns:a16="http://schemas.microsoft.com/office/drawing/2014/main" id="{D7E0201C-082E-4ED2-AEB0-DE721B9197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33000" contrast="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-1590457" y="1391353"/>
              <a:ext cx="7066765" cy="4075289"/>
            </a:xfrm>
            <a:custGeom>
              <a:avLst/>
              <a:gdLst>
                <a:gd name="connsiteX0" fmla="*/ 7066765 w 7066765"/>
                <a:gd name="connsiteY0" fmla="*/ 0 h 4075289"/>
                <a:gd name="connsiteX1" fmla="*/ 7066765 w 7066765"/>
                <a:gd name="connsiteY1" fmla="*/ 4075289 h 4075289"/>
                <a:gd name="connsiteX2" fmla="*/ 0 w 7066765"/>
                <a:gd name="connsiteY2" fmla="*/ 4075289 h 4075289"/>
                <a:gd name="connsiteX3" fmla="*/ 0 w 7066765"/>
                <a:gd name="connsiteY3" fmla="*/ 0 h 40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66765" h="4075289">
                  <a:moveTo>
                    <a:pt x="7066765" y="0"/>
                  </a:moveTo>
                  <a:lnTo>
                    <a:pt x="7066765" y="4075289"/>
                  </a:lnTo>
                  <a:lnTo>
                    <a:pt x="0" y="4075289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</p:pic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36CC6D6-E1DC-4B00-B6E3-98CD253298C8}"/>
              </a:ext>
            </a:extLst>
          </p:cNvPr>
          <p:cNvSpPr txBox="1"/>
          <p:nvPr/>
        </p:nvSpPr>
        <p:spPr>
          <a:xfrm>
            <a:off x="4631686" y="5621730"/>
            <a:ext cx="3051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Power Technology and 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Hypersonics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ras Demi ITC" panose="020B08050305040208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2FE862F1-8EED-4FA5-8C26-063D95AA80B6}"/>
              </a:ext>
            </a:extLst>
          </p:cNvPr>
          <p:cNvGrpSpPr/>
          <p:nvPr/>
        </p:nvGrpSpPr>
        <p:grpSpPr>
          <a:xfrm>
            <a:off x="439265" y="-1"/>
            <a:ext cx="11971677" cy="1656921"/>
            <a:chOff x="439265" y="-1"/>
            <a:chExt cx="11971677" cy="1656921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7FF1F9F3-67C8-48CF-9152-A5DBA2047509}"/>
                </a:ext>
              </a:extLst>
            </p:cNvPr>
            <p:cNvSpPr txBox="1"/>
            <p:nvPr/>
          </p:nvSpPr>
          <p:spPr>
            <a:xfrm>
              <a:off x="1128200" y="348331"/>
              <a:ext cx="1128274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  <a:effectLst>
                    <a:glow>
                      <a:schemeClr val="bg1"/>
                    </a:glow>
                    <a:outerShdw blurRad="50800" dist="63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20" name="Picture 19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D17CF1C1-F404-4E7B-A5DC-1004A68AD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265" y="-1"/>
              <a:ext cx="1688663" cy="1656921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17B51CC-57BA-42F9-A8EC-977D3C205A5D}"/>
              </a:ext>
            </a:extLst>
          </p:cNvPr>
          <p:cNvSpPr txBox="1"/>
          <p:nvPr/>
        </p:nvSpPr>
        <p:spPr>
          <a:xfrm>
            <a:off x="521686" y="5437064"/>
            <a:ext cx="305737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Nuclear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Engineering and Space Reactors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B4AED56-2A03-41A9-967D-F282091E8F49}"/>
              </a:ext>
            </a:extLst>
          </p:cNvPr>
          <p:cNvSpPr txBox="1"/>
          <p:nvPr/>
        </p:nvSpPr>
        <p:spPr>
          <a:xfrm>
            <a:off x="8608069" y="4912364"/>
            <a:ext cx="30671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defRPr>
            </a:lvl1pPr>
          </a:lstStyle>
          <a:p>
            <a:r>
              <a:rPr lang="en-US" b="1" dirty="0"/>
              <a:t>Advanced Systems Engineering and Technology Process Management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D70C898-B587-4E3F-A676-156C848A50DD}"/>
              </a:ext>
            </a:extLst>
          </p:cNvPr>
          <p:cNvSpPr txBox="1"/>
          <p:nvPr/>
        </p:nvSpPr>
        <p:spPr>
          <a:xfrm>
            <a:off x="923847" y="1502425"/>
            <a:ext cx="10344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dirty="0">
              <a:solidFill>
                <a:schemeClr val="bg1"/>
              </a:solidFill>
              <a:effectLst>
                <a:glow>
                  <a:schemeClr val="bg1"/>
                </a:glow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Trajan Pro" panose="02020502050506020301" pitchFamily="18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glow>
                    <a:schemeClr val="bg1"/>
                  </a:glow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Trajan Pro" panose="02020502050506020301" pitchFamily="18" charset="0"/>
              </a:rPr>
              <a:t>Engineering and Technology Innovation </a:t>
            </a:r>
          </a:p>
        </p:txBody>
      </p:sp>
    </p:spTree>
    <p:extLst>
      <p:ext uri="{BB962C8B-B14F-4D97-AF65-F5344CB8AC3E}">
        <p14:creationId xmlns:p14="http://schemas.microsoft.com/office/powerpoint/2010/main" val="2971426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564D6BC-32EF-4699-873F-54EAE0DA12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3133"/>
            <a:ext cx="12310534" cy="695113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1D6DCF5-9D4F-4588-9EDC-C2BF81BEF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554" y="171580"/>
            <a:ext cx="5063067" cy="66911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</a:rPr>
              <a:t>We are a veteran-owned  small business…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en-US" sz="4400" dirty="0">
                <a:solidFill>
                  <a:schemeClr val="bg1"/>
                </a:solidFill>
              </a:rPr>
              <a:t>… of networked, </a:t>
            </a:r>
            <a:r>
              <a:rPr lang="en-US" sz="4400" dirty="0"/>
              <a:t>collaborative</a:t>
            </a:r>
            <a:r>
              <a:rPr lang="en-US" sz="4400" dirty="0">
                <a:solidFill>
                  <a:schemeClr val="bg1"/>
                </a:solidFill>
              </a:rPr>
              <a:t>, science and technology experts and entrepreneurs...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D290A9B-C2ED-44CD-AE4B-EF2AE77BA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5592E25A-3F6E-41D0-911E-E10CC75A857A}"/>
              </a:ext>
            </a:extLst>
          </p:cNvPr>
          <p:cNvGrpSpPr/>
          <p:nvPr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3BF75487-E4DC-457F-A9E5-08E8E2C1DC37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25" name="Picture 24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E189E1A3-ADFA-44C8-82ED-30A376DE7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770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, person, people, stage&#10;&#10;Description automatically generated">
            <a:extLst>
              <a:ext uri="{FF2B5EF4-FFF2-40B4-BE49-F238E27FC236}">
                <a16:creationId xmlns="" xmlns:a16="http://schemas.microsoft.com/office/drawing/2014/main" id="{1E43736F-0D32-4617-8C0C-08FF303D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91" t="11465" r="8401" b="18947"/>
          <a:stretch/>
        </p:blipFill>
        <p:spPr>
          <a:xfrm>
            <a:off x="-139177" y="-58910"/>
            <a:ext cx="12470354" cy="697582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D290A9B-C2ED-44CD-AE4B-EF2AE77BA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t>3</a:t>
            </a:fld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203C3109-9FBB-41EB-86CE-2DCBE9BD26A2}"/>
              </a:ext>
            </a:extLst>
          </p:cNvPr>
          <p:cNvSpPr txBox="1">
            <a:spLocks/>
          </p:cNvSpPr>
          <p:nvPr/>
        </p:nvSpPr>
        <p:spPr>
          <a:xfrm>
            <a:off x="451554" y="1346200"/>
            <a:ext cx="5554134" cy="2692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dirty="0">
                <a:solidFill>
                  <a:schemeClr val="bg1"/>
                </a:solidFill>
                <a:effectLst>
                  <a:glow rad="127000">
                    <a:schemeClr val="tx1">
                      <a:alpha val="24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…many of whom are world-class experts in their field…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CAEFED57-5C0C-4148-ABCE-9E9923011478}"/>
              </a:ext>
            </a:extLst>
          </p:cNvPr>
          <p:cNvGrpSpPr/>
          <p:nvPr/>
        </p:nvGrpSpPr>
        <p:grpSpPr>
          <a:xfrm>
            <a:off x="451554" y="160867"/>
            <a:ext cx="4361078" cy="711200"/>
            <a:chOff x="451554" y="160867"/>
            <a:chExt cx="4361078" cy="711200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67606B14-D8D5-4627-9DDA-D29A1E4D23A4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glow rad="228600">
                      <a:schemeClr val="tx1">
                        <a:alpha val="20000"/>
                      </a:schemeClr>
                    </a:glow>
                  </a:effectLst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21" name="Picture 20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936381D8-25DC-4962-8D8F-E4816E917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8" name="Slide Number Placeholder 4">
            <a:extLst>
              <a:ext uri="{FF2B5EF4-FFF2-40B4-BE49-F238E27FC236}">
                <a16:creationId xmlns="" xmlns:a16="http://schemas.microsoft.com/office/drawing/2014/main" id="{9AF55F44-D94E-4C4D-9994-A9CF3C595A4C}"/>
              </a:ext>
            </a:extLst>
          </p:cNvPr>
          <p:cNvSpPr txBox="1">
            <a:spLocks/>
          </p:cNvSpPr>
          <p:nvPr/>
        </p:nvSpPr>
        <p:spPr>
          <a:xfrm>
            <a:off x="8763000" y="6448234"/>
            <a:ext cx="2743200" cy="4256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2AF3685-80E4-4E56-8657-7AB617DF12AE}"/>
              </a:ext>
            </a:extLst>
          </p:cNvPr>
          <p:cNvSpPr txBox="1"/>
          <p:nvPr/>
        </p:nvSpPr>
        <p:spPr>
          <a:xfrm>
            <a:off x="6419520" y="2868035"/>
            <a:ext cx="5710766" cy="20646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effectLst>
                  <a:glow rad="127000">
                    <a:schemeClr val="tx1">
                      <a:alpha val="24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Government and industry advisors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Review boards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Safety and licensing panels,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Advanced technology counsel</a:t>
            </a:r>
          </a:p>
        </p:txBody>
      </p:sp>
    </p:spTree>
    <p:extLst>
      <p:ext uri="{BB962C8B-B14F-4D97-AF65-F5344CB8AC3E}">
        <p14:creationId xmlns:p14="http://schemas.microsoft.com/office/powerpoint/2010/main" val="1588606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A picture containing sky, outdoor, necklet, chain&#10;&#10;Description automatically generated">
            <a:extLst>
              <a:ext uri="{FF2B5EF4-FFF2-40B4-BE49-F238E27FC236}">
                <a16:creationId xmlns="" xmlns:a16="http://schemas.microsoft.com/office/drawing/2014/main" id="{24852948-50B0-41EE-A589-B3F7D69943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02" b="89977" l="9902" r="89983">
                        <a14:foregroundMark x1="73422" y1="4551" x2="76202" y2="17454"/>
                        <a14:foregroundMark x1="76202" y1="17454" x2="74522" y2="7200"/>
                        <a14:foregroundMark x1="78981" y1="8525" x2="82108" y2="13479"/>
                        <a14:foregroundMark x1="82108" y1="13479" x2="77128" y2="19297"/>
                        <a14:foregroundMark x1="77128" y1="19297" x2="76838" y2="20161"/>
                        <a14:foregroundMark x1="83497" y1="9389" x2="84250" y2="11348"/>
                        <a14:foregroundMark x1="71859" y1="3917" x2="71859" y2="3802"/>
                        <a14:foregroundMark x1="69311" y1="6912" x2="68269" y2="4435"/>
                        <a14:foregroundMark x1="69195" y1="4263" x2="70990" y2="4147"/>
                        <a14:foregroundMark x1="66358" y1="19240" x2="69140" y2="21784"/>
                        <a14:foregroundMark x1="64447" y1="19009" x2="62826" y2="21141"/>
                        <a14:foregroundMark x1="68037" y1="25749" x2="67516" y2="35484"/>
                        <a14:foregroundMark x1="67516" y1="35484" x2="63926" y2="41359"/>
                        <a14:foregroundMark x1="63926" y1="41359" x2="58657" y2="44585"/>
                        <a14:foregroundMark x1="58657" y1="44585" x2="55067" y2="48387"/>
                        <a14:foregroundMark x1="49900" y1="51268" x2="47423" y2="52650"/>
                        <a14:foregroundMark x1="55067" y1="48387" x2="52052" y2="50068"/>
                        <a14:foregroundMark x1="47423" y1="52650" x2="35148" y2="55184"/>
                        <a14:foregroundMark x1="35148" y1="55184" x2="33526" y2="57143"/>
                        <a14:foregroundMark x1="60973" y1="38710" x2="59641" y2="41129"/>
                        <a14:foregroundMark x1="30515" y1="59562" x2="26462" y2="63998"/>
                        <a14:foregroundMark x1="26462" y1="63998" x2="29994" y2="67972"/>
                        <a14:foregroundMark x1="29994" y1="67972" x2="32426" y2="62673"/>
                        <a14:foregroundMark x1="32426" y1="62673" x2="31326" y2="59965"/>
                        <a14:foregroundMark x1="47250" y1="59965" x2="49739" y2="62212"/>
                        <a14:foregroundMark x1="36248" y1="64804" x2="37695" y2="64977"/>
                        <a14:foregroundMark x1="65837" y1="22177" x2="65489" y2="24194"/>
                        <a14:foregroundMark x1="68906" y1="28975" x2="69774" y2="23618"/>
                        <a14:foregroundMark x1="68384" y1="25979" x2="68906" y2="23618"/>
                        <a14:foregroundMark x1="68790" y1="28226" x2="68790" y2="28168"/>
                        <a14:foregroundMark x1="39057" y1="63526" x2="46265" y2="57892"/>
                        <a14:foregroundMark x1="38159" y1="64228" x2="38947" y2="63612"/>
                        <a14:foregroundMark x1="40434" y1="63184" x2="40764" y2="62327"/>
                        <a14:foregroundMark x1="37927" y1="66244" x2="40127" y2="65438"/>
                        <a14:foregroundMark x1="42154" y1="61809" x2="43312" y2="63191"/>
                        <a14:backgroundMark x1="75565" y1="21141" x2="70759" y2="20104"/>
                        <a14:backgroundMark x1="69311" y1="9850" x2="69543" y2="7431"/>
                        <a14:backgroundMark x1="69369" y1="6912" x2="69658" y2="10657"/>
                        <a14:backgroundMark x1="49739" y1="48733" x2="49913" y2="51267"/>
                        <a14:backgroundMark x1="50492" y1="48963" x2="48871" y2="46198"/>
                        <a14:backgroundMark x1="59351" y1="59274" x2="56456" y2="58353"/>
                        <a14:backgroundMark x1="70527" y1="23099" x2="70006" y2="22984"/>
                        <a14:backgroundMark x1="69264" y1="23152" x2="69658" y2="22926"/>
                        <a14:backgroundMark x1="67053" y1="24424" x2="69016" y2="23295"/>
                        <a14:backgroundMark x1="42444" y1="65035" x2="40301" y2="65783"/>
                        <a14:backgroundMark x1="43254" y1="64574" x2="40243" y2="65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37463">
            <a:off x="2228920" y="2926643"/>
            <a:ext cx="2660369" cy="2674233"/>
          </a:xfrm>
          <a:prstGeom prst="rect">
            <a:avLst/>
          </a:prstGeom>
        </p:spPr>
      </p:pic>
      <p:pic>
        <p:nvPicPr>
          <p:cNvPr id="45" name="Picture 44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D2D235C1-F382-4DD4-ACBB-DB5A0606BAB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439" l="0" r="96093">
                        <a14:foregroundMark x1="12791" y1="12090" x2="13548" y2="37769"/>
                        <a14:foregroundMark x1="13548" y1="37769" x2="44675" y2="74039"/>
                        <a14:foregroundMark x1="44675" y1="74039" x2="47700" y2="80319"/>
                        <a14:foregroundMark x1="30624" y1="17994" x2="52552" y2="28960"/>
                        <a14:foregroundMark x1="52552" y1="28960" x2="58790" y2="25586"/>
                        <a14:foregroundMark x1="63264" y1="22024" x2="66604" y2="22024"/>
                        <a14:foregroundMark x1="56270" y1="18463" x2="62193" y2="18276"/>
                        <a14:foregroundMark x1="69439" y1="24180" x2="73787" y2="34864"/>
                        <a14:foregroundMark x1="77127" y1="35239" x2="92691" y2="15839"/>
                        <a14:foregroundMark x1="86137" y1="20525" x2="84562" y2="23805"/>
                        <a14:foregroundMark x1="86137" y1="19306" x2="85255" y2="20056"/>
                        <a14:foregroundMark x1="10397" y1="7123" x2="10019" y2="9653"/>
                        <a14:foregroundMark x1="94518" y1="5998" x2="93069" y2="26710"/>
                        <a14:foregroundMark x1="95337" y1="19494" x2="96093" y2="24555"/>
                        <a14:foregroundMark x1="93699" y1="29053" x2="91745" y2="29803"/>
                        <a14:foregroundMark x1="90359" y1="31490" x2="89351" y2="46392"/>
                        <a14:foregroundMark x1="89351" y1="46392" x2="80844" y2="69916"/>
                        <a14:foregroundMark x1="90359" y1="48360" x2="89729" y2="53046"/>
                        <a14:foregroundMark x1="89666" y1="55108" x2="88406" y2="56888"/>
                        <a14:foregroundMark x1="81096" y1="73852" x2="85948" y2="86598"/>
                        <a14:foregroundMark x1="6427" y1="9560" x2="3529" y2="29897"/>
                        <a14:foregroundMark x1="2016" y1="36082" x2="4033" y2="49766"/>
                        <a14:foregroundMark x1="2520" y1="30272" x2="2016" y2="34114"/>
                        <a14:foregroundMark x1="2205" y1="32427" x2="1449" y2="34677"/>
                        <a14:foregroundMark x1="15816" y1="68885" x2="23503" y2="74695"/>
                        <a14:foregroundMark x1="21361" y1="74321" x2="28796" y2="77320"/>
                        <a14:foregroundMark x1="28986" y1="76664" x2="31821" y2="76382"/>
                        <a14:foregroundMark x1="33144" y1="78257" x2="38185" y2="85567"/>
                        <a14:foregroundMark x1="41399" y1="84067" x2="48897" y2="95689"/>
                        <a14:foregroundMark x1="48897" y1="95689" x2="50158" y2="96439"/>
                        <a14:foregroundMark x1="64902" y1="82287" x2="65848" y2="82287"/>
                        <a14:foregroundMark x1="64839" y1="82943" x2="65406" y2="83599"/>
                        <a14:foregroundMark x1="64713" y1="82099" x2="63957" y2="83880"/>
                        <a14:foregroundMark x1="85696" y1="88285" x2="85822" y2="89691"/>
                        <a14:foregroundMark x1="72842" y1="77320" x2="74732" y2="78725"/>
                        <a14:foregroundMark x1="83365" y1="89410" x2="84688" y2="91471"/>
                        <a14:foregroundMark x1="76181" y1="78257" x2="77064" y2="79569"/>
                        <a14:foregroundMark x1="84688" y1="91471" x2="85948" y2="92315"/>
                        <a14:foregroundMark x1="5419" y1="58763" x2="13674" y2="67854"/>
                        <a14:foregroundMark x1="13674" y1="67854" x2="13674" y2="67854"/>
                        <a14:foregroundMark x1="11027" y1="66073" x2="11027" y2="67760"/>
                        <a14:foregroundMark x1="7246" y1="61481" x2="10460" y2="64574"/>
                        <a14:foregroundMark x1="3592" y1="48922" x2="6112" y2="57826"/>
                        <a14:foregroundMark x1="3907" y1="51078" x2="5734" y2="57919"/>
                        <a14:foregroundMark x1="5419" y1="58107" x2="5419" y2="59419"/>
                        <a14:foregroundMark x1="4285" y1="22306" x2="3529" y2="25586"/>
                        <a14:foregroundMark x1="3781" y1="24180" x2="3151" y2="27273"/>
                        <a14:foregroundMark x1="3151" y1="48828" x2="3466" y2="51453"/>
                        <a14:backgroundMark x1="68116" y1="92409" x2="67108" y2="85098"/>
                        <a14:backgroundMark x1="68116" y1="83599" x2="67045" y2="86692"/>
                        <a14:backgroundMark x1="76560" y1="80131" x2="82924" y2="89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789" y="770796"/>
            <a:ext cx="7586133" cy="5096934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203C3109-9FBB-41EB-86CE-2DCBE9BD26A2}"/>
              </a:ext>
            </a:extLst>
          </p:cNvPr>
          <p:cNvSpPr txBox="1">
            <a:spLocks/>
          </p:cNvSpPr>
          <p:nvPr/>
        </p:nvSpPr>
        <p:spPr>
          <a:xfrm>
            <a:off x="6756399" y="1327354"/>
            <a:ext cx="5063067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4400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="" xmlns:a16="http://schemas.microsoft.com/office/drawing/2014/main" id="{2A3AC17A-DD5E-4758-9798-949F8B78D926}"/>
              </a:ext>
            </a:extLst>
          </p:cNvPr>
          <p:cNvSpPr txBox="1">
            <a:spLocks/>
          </p:cNvSpPr>
          <p:nvPr/>
        </p:nvSpPr>
        <p:spPr>
          <a:xfrm>
            <a:off x="422315" y="2385762"/>
            <a:ext cx="3184558" cy="1695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None/>
            </a:pPr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Staff distributed across the U.S. and Japan</a:t>
            </a:r>
            <a:endParaRPr lang="en-US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5" name="Picture 14" descr="A picture containing person, person&#10;&#10;Description automatically generated">
            <a:extLst>
              <a:ext uri="{FF2B5EF4-FFF2-40B4-BE49-F238E27FC236}">
                <a16:creationId xmlns="" xmlns:a16="http://schemas.microsoft.com/office/drawing/2014/main" id="{ECCA976D-7775-436F-8CEB-438CB80E742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02497" y="2266249"/>
            <a:ext cx="360337" cy="450270"/>
          </a:xfrm>
          <a:custGeom>
            <a:avLst/>
            <a:gdLst>
              <a:gd name="connsiteX0" fmla="*/ 146078 w 718214"/>
              <a:gd name="connsiteY0" fmla="*/ 0 h 897466"/>
              <a:gd name="connsiteX1" fmla="*/ 580868 w 718214"/>
              <a:gd name="connsiteY1" fmla="*/ 0 h 897466"/>
              <a:gd name="connsiteX2" fmla="*/ 617620 w 718214"/>
              <a:gd name="connsiteY2" fmla="*/ 21027 h 897466"/>
              <a:gd name="connsiteX3" fmla="*/ 684893 w 718214"/>
              <a:gd name="connsiteY3" fmla="*/ 79533 h 897466"/>
              <a:gd name="connsiteX4" fmla="*/ 718214 w 718214"/>
              <a:gd name="connsiteY4" fmla="*/ 122103 h 897466"/>
              <a:gd name="connsiteX5" fmla="*/ 718214 w 718214"/>
              <a:gd name="connsiteY5" fmla="*/ 714561 h 897466"/>
              <a:gd name="connsiteX6" fmla="*/ 684893 w 718214"/>
              <a:gd name="connsiteY6" fmla="*/ 757131 h 897466"/>
              <a:gd name="connsiteX7" fmla="*/ 363473 w 718214"/>
              <a:gd name="connsiteY7" fmla="*/ 897466 h 897466"/>
              <a:gd name="connsiteX8" fmla="*/ 42054 w 718214"/>
              <a:gd name="connsiteY8" fmla="*/ 757131 h 897466"/>
              <a:gd name="connsiteX9" fmla="*/ 0 w 718214"/>
              <a:gd name="connsiteY9" fmla="*/ 703406 h 897466"/>
              <a:gd name="connsiteX10" fmla="*/ 0 w 718214"/>
              <a:gd name="connsiteY10" fmla="*/ 133259 h 897466"/>
              <a:gd name="connsiteX11" fmla="*/ 42054 w 718214"/>
              <a:gd name="connsiteY11" fmla="*/ 79533 h 897466"/>
              <a:gd name="connsiteX12" fmla="*/ 109327 w 718214"/>
              <a:gd name="connsiteY12" fmla="*/ 21027 h 89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8214" h="897466">
                <a:moveTo>
                  <a:pt x="146078" y="0"/>
                </a:moveTo>
                <a:lnTo>
                  <a:pt x="580868" y="0"/>
                </a:lnTo>
                <a:lnTo>
                  <a:pt x="617620" y="21027"/>
                </a:lnTo>
                <a:cubicBezTo>
                  <a:pt x="641802" y="38248"/>
                  <a:pt x="664328" y="57857"/>
                  <a:pt x="684893" y="79533"/>
                </a:cubicBezTo>
                <a:lnTo>
                  <a:pt x="718214" y="122103"/>
                </a:lnTo>
                <a:lnTo>
                  <a:pt x="718214" y="714561"/>
                </a:lnTo>
                <a:lnTo>
                  <a:pt x="684893" y="757131"/>
                </a:lnTo>
                <a:cubicBezTo>
                  <a:pt x="602634" y="843837"/>
                  <a:pt x="488995" y="897466"/>
                  <a:pt x="363473" y="897466"/>
                </a:cubicBezTo>
                <a:cubicBezTo>
                  <a:pt x="237951" y="897466"/>
                  <a:pt x="124312" y="843837"/>
                  <a:pt x="42054" y="757131"/>
                </a:cubicBezTo>
                <a:lnTo>
                  <a:pt x="0" y="703406"/>
                </a:lnTo>
                <a:lnTo>
                  <a:pt x="0" y="133259"/>
                </a:lnTo>
                <a:lnTo>
                  <a:pt x="42054" y="79533"/>
                </a:lnTo>
                <a:cubicBezTo>
                  <a:pt x="62618" y="57857"/>
                  <a:pt x="85144" y="38248"/>
                  <a:pt x="109327" y="21027"/>
                </a:cubicBezTo>
                <a:close/>
              </a:path>
            </a:pathLst>
          </a:custGeom>
        </p:spPr>
      </p:pic>
      <p:pic>
        <p:nvPicPr>
          <p:cNvPr id="16" name="Picture 15" descr="A person wearing a suit and tie&#10;&#10;Description automatically generated with medium confidence">
            <a:extLst>
              <a:ext uri="{FF2B5EF4-FFF2-40B4-BE49-F238E27FC236}">
                <a16:creationId xmlns="" xmlns:a16="http://schemas.microsoft.com/office/drawing/2014/main" id="{892F7004-BC8C-42FA-A3C6-D3373E7F6A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42843" y="2723030"/>
            <a:ext cx="433822" cy="480775"/>
          </a:xfrm>
          <a:custGeom>
            <a:avLst/>
            <a:gdLst>
              <a:gd name="connsiteX0" fmla="*/ 440909 w 864682"/>
              <a:gd name="connsiteY0" fmla="*/ 0 h 958268"/>
              <a:gd name="connsiteX1" fmla="*/ 859744 w 864682"/>
              <a:gd name="connsiteY1" fmla="*/ 292634 h 958268"/>
              <a:gd name="connsiteX2" fmla="*/ 864682 w 864682"/>
              <a:gd name="connsiteY2" fmla="*/ 309403 h 958268"/>
              <a:gd name="connsiteX3" fmla="*/ 864682 w 864682"/>
              <a:gd name="connsiteY3" fmla="*/ 648866 h 958268"/>
              <a:gd name="connsiteX4" fmla="*/ 859744 w 864682"/>
              <a:gd name="connsiteY4" fmla="*/ 665635 h 958268"/>
              <a:gd name="connsiteX5" fmla="*/ 440909 w 864682"/>
              <a:gd name="connsiteY5" fmla="*/ 958268 h 958268"/>
              <a:gd name="connsiteX6" fmla="*/ 22075 w 864682"/>
              <a:gd name="connsiteY6" fmla="*/ 665635 h 958268"/>
              <a:gd name="connsiteX7" fmla="*/ 0 w 864682"/>
              <a:gd name="connsiteY7" fmla="*/ 590678 h 958268"/>
              <a:gd name="connsiteX8" fmla="*/ 0 w 864682"/>
              <a:gd name="connsiteY8" fmla="*/ 367590 h 958268"/>
              <a:gd name="connsiteX9" fmla="*/ 22075 w 864682"/>
              <a:gd name="connsiteY9" fmla="*/ 292634 h 958268"/>
              <a:gd name="connsiteX10" fmla="*/ 440909 w 864682"/>
              <a:gd name="connsiteY10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4682" h="958268">
                <a:moveTo>
                  <a:pt x="440909" y="0"/>
                </a:moveTo>
                <a:cubicBezTo>
                  <a:pt x="629192" y="0"/>
                  <a:pt x="790738" y="120665"/>
                  <a:pt x="859744" y="292634"/>
                </a:cubicBezTo>
                <a:lnTo>
                  <a:pt x="864682" y="309403"/>
                </a:lnTo>
                <a:lnTo>
                  <a:pt x="864682" y="648866"/>
                </a:lnTo>
                <a:lnTo>
                  <a:pt x="859744" y="665635"/>
                </a:lnTo>
                <a:cubicBezTo>
                  <a:pt x="790738" y="837603"/>
                  <a:pt x="629192" y="958268"/>
                  <a:pt x="440909" y="958268"/>
                </a:cubicBezTo>
                <a:cubicBezTo>
                  <a:pt x="252626" y="958268"/>
                  <a:pt x="91080" y="837603"/>
                  <a:pt x="22075" y="665635"/>
                </a:cubicBezTo>
                <a:lnTo>
                  <a:pt x="0" y="590678"/>
                </a:lnTo>
                <a:lnTo>
                  <a:pt x="0" y="367590"/>
                </a:lnTo>
                <a:lnTo>
                  <a:pt x="22075" y="292634"/>
                </a:lnTo>
                <a:cubicBezTo>
                  <a:pt x="91080" y="120665"/>
                  <a:pt x="252626" y="0"/>
                  <a:pt x="440909" y="0"/>
                </a:cubicBezTo>
                <a:close/>
              </a:path>
            </a:pathLst>
          </a:custGeom>
        </p:spPr>
      </p:pic>
      <p:pic>
        <p:nvPicPr>
          <p:cNvPr id="17" name="Picture 16" descr="A person wearing glasses&#10;&#10;Description automatically generated with medium confidence">
            <a:extLst>
              <a:ext uri="{FF2B5EF4-FFF2-40B4-BE49-F238E27FC236}">
                <a16:creationId xmlns="" xmlns:a16="http://schemas.microsoft.com/office/drawing/2014/main" id="{32B3072E-4262-41B8-B2CF-DB42905C12E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82556" y="3367132"/>
            <a:ext cx="456113" cy="480775"/>
          </a:xfrm>
          <a:custGeom>
            <a:avLst/>
            <a:gdLst>
              <a:gd name="connsiteX0" fmla="*/ 454556 w 909112"/>
              <a:gd name="connsiteY0" fmla="*/ 0 h 958268"/>
              <a:gd name="connsiteX1" fmla="*/ 909112 w 909112"/>
              <a:gd name="connsiteY1" fmla="*/ 479134 h 958268"/>
              <a:gd name="connsiteX2" fmla="*/ 454556 w 909112"/>
              <a:gd name="connsiteY2" fmla="*/ 958268 h 958268"/>
              <a:gd name="connsiteX3" fmla="*/ 0 w 909112"/>
              <a:gd name="connsiteY3" fmla="*/ 479134 h 958268"/>
              <a:gd name="connsiteX4" fmla="*/ 454556 w 909112"/>
              <a:gd name="connsiteY4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12" h="958268">
                <a:moveTo>
                  <a:pt x="454556" y="0"/>
                </a:moveTo>
                <a:cubicBezTo>
                  <a:pt x="705600" y="0"/>
                  <a:pt x="909112" y="214516"/>
                  <a:pt x="909112" y="479134"/>
                </a:cubicBezTo>
                <a:cubicBezTo>
                  <a:pt x="909112" y="743752"/>
                  <a:pt x="705600" y="958268"/>
                  <a:pt x="454556" y="958268"/>
                </a:cubicBezTo>
                <a:cubicBezTo>
                  <a:pt x="203512" y="958268"/>
                  <a:pt x="0" y="743752"/>
                  <a:pt x="0" y="479134"/>
                </a:cubicBezTo>
                <a:cubicBezTo>
                  <a:pt x="0" y="214516"/>
                  <a:pt x="203512" y="0"/>
                  <a:pt x="454556" y="0"/>
                </a:cubicBezTo>
                <a:close/>
              </a:path>
            </a:pathLst>
          </a:custGeom>
        </p:spPr>
      </p:pic>
      <p:pic>
        <p:nvPicPr>
          <p:cNvPr id="18" name="Picture 17" descr="A person smiling for the camera&#10;&#10;Description automatically generated with medium confidence">
            <a:extLst>
              <a:ext uri="{FF2B5EF4-FFF2-40B4-BE49-F238E27FC236}">
                <a16:creationId xmlns="" xmlns:a16="http://schemas.microsoft.com/office/drawing/2014/main" id="{32E1162D-CDB7-4033-A909-79F06510D51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91841" y="2527348"/>
            <a:ext cx="387083" cy="448444"/>
          </a:xfrm>
          <a:custGeom>
            <a:avLst/>
            <a:gdLst>
              <a:gd name="connsiteX0" fmla="*/ 153526 w 771525"/>
              <a:gd name="connsiteY0" fmla="*/ 0 h 893828"/>
              <a:gd name="connsiteX1" fmla="*/ 601033 w 771525"/>
              <a:gd name="connsiteY1" fmla="*/ 0 h 893828"/>
              <a:gd name="connsiteX2" fmla="*/ 631426 w 771525"/>
              <a:gd name="connsiteY2" fmla="*/ 17389 h 893828"/>
              <a:gd name="connsiteX3" fmla="*/ 754204 w 771525"/>
              <a:gd name="connsiteY3" fmla="*/ 146806 h 893828"/>
              <a:gd name="connsiteX4" fmla="*/ 771525 w 771525"/>
              <a:gd name="connsiteY4" fmla="*/ 180443 h 893828"/>
              <a:gd name="connsiteX5" fmla="*/ 771525 w 771525"/>
              <a:gd name="connsiteY5" fmla="*/ 648945 h 893828"/>
              <a:gd name="connsiteX6" fmla="*/ 754204 w 771525"/>
              <a:gd name="connsiteY6" fmla="*/ 682582 h 893828"/>
              <a:gd name="connsiteX7" fmla="*/ 377279 w 771525"/>
              <a:gd name="connsiteY7" fmla="*/ 893828 h 893828"/>
              <a:gd name="connsiteX8" fmla="*/ 354 w 771525"/>
              <a:gd name="connsiteY8" fmla="*/ 682582 h 893828"/>
              <a:gd name="connsiteX9" fmla="*/ 0 w 771525"/>
              <a:gd name="connsiteY9" fmla="*/ 681895 h 893828"/>
              <a:gd name="connsiteX10" fmla="*/ 0 w 771525"/>
              <a:gd name="connsiteY10" fmla="*/ 147494 h 893828"/>
              <a:gd name="connsiteX11" fmla="*/ 354 w 771525"/>
              <a:gd name="connsiteY11" fmla="*/ 146806 h 893828"/>
              <a:gd name="connsiteX12" fmla="*/ 123133 w 771525"/>
              <a:gd name="connsiteY12" fmla="*/ 17389 h 89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1525" h="893828">
                <a:moveTo>
                  <a:pt x="153526" y="0"/>
                </a:moveTo>
                <a:lnTo>
                  <a:pt x="601033" y="0"/>
                </a:lnTo>
                <a:lnTo>
                  <a:pt x="631426" y="17389"/>
                </a:lnTo>
                <a:cubicBezTo>
                  <a:pt x="679791" y="51830"/>
                  <a:pt x="721529" y="95826"/>
                  <a:pt x="754204" y="146806"/>
                </a:cubicBezTo>
                <a:lnTo>
                  <a:pt x="771525" y="180443"/>
                </a:lnTo>
                <a:lnTo>
                  <a:pt x="771525" y="648945"/>
                </a:lnTo>
                <a:lnTo>
                  <a:pt x="754204" y="682582"/>
                </a:lnTo>
                <a:cubicBezTo>
                  <a:pt x="672517" y="810033"/>
                  <a:pt x="534182" y="893828"/>
                  <a:pt x="377279" y="893828"/>
                </a:cubicBezTo>
                <a:cubicBezTo>
                  <a:pt x="220377" y="893828"/>
                  <a:pt x="82041" y="810033"/>
                  <a:pt x="354" y="682582"/>
                </a:cubicBezTo>
                <a:lnTo>
                  <a:pt x="0" y="681895"/>
                </a:lnTo>
                <a:lnTo>
                  <a:pt x="0" y="147494"/>
                </a:lnTo>
                <a:lnTo>
                  <a:pt x="354" y="146806"/>
                </a:lnTo>
                <a:cubicBezTo>
                  <a:pt x="33029" y="95826"/>
                  <a:pt x="74768" y="51830"/>
                  <a:pt x="123133" y="17389"/>
                </a:cubicBezTo>
                <a:close/>
              </a:path>
            </a:pathLst>
          </a:custGeom>
        </p:spPr>
      </p:pic>
      <p:pic>
        <p:nvPicPr>
          <p:cNvPr id="20" name="Picture 19" descr="A person smiling for the camera&#10;&#10;Description automatically generated with medium confidence">
            <a:extLst>
              <a:ext uri="{FF2B5EF4-FFF2-40B4-BE49-F238E27FC236}">
                <a16:creationId xmlns="" xmlns:a16="http://schemas.microsoft.com/office/drawing/2014/main" id="{BFA63442-63F6-4975-8DAF-AEC2E717CAF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64690" y="2039413"/>
            <a:ext cx="417874" cy="480775"/>
          </a:xfrm>
          <a:custGeom>
            <a:avLst/>
            <a:gdLst>
              <a:gd name="connsiteX0" fmla="*/ 401715 w 832896"/>
              <a:gd name="connsiteY0" fmla="*/ 0 h 958268"/>
              <a:gd name="connsiteX1" fmla="*/ 820550 w 832896"/>
              <a:gd name="connsiteY1" fmla="*/ 292634 h 958268"/>
              <a:gd name="connsiteX2" fmla="*/ 832896 w 832896"/>
              <a:gd name="connsiteY2" fmla="*/ 334557 h 958268"/>
              <a:gd name="connsiteX3" fmla="*/ 832896 w 832896"/>
              <a:gd name="connsiteY3" fmla="*/ 623711 h 958268"/>
              <a:gd name="connsiteX4" fmla="*/ 820550 w 832896"/>
              <a:gd name="connsiteY4" fmla="*/ 665634 h 958268"/>
              <a:gd name="connsiteX5" fmla="*/ 401715 w 832896"/>
              <a:gd name="connsiteY5" fmla="*/ 958268 h 958268"/>
              <a:gd name="connsiteX6" fmla="*/ 24790 w 832896"/>
              <a:gd name="connsiteY6" fmla="*/ 747022 h 958268"/>
              <a:gd name="connsiteX7" fmla="*/ 0 w 832896"/>
              <a:gd name="connsiteY7" fmla="*/ 698880 h 958268"/>
              <a:gd name="connsiteX8" fmla="*/ 0 w 832896"/>
              <a:gd name="connsiteY8" fmla="*/ 259388 h 958268"/>
              <a:gd name="connsiteX9" fmla="*/ 24790 w 832896"/>
              <a:gd name="connsiteY9" fmla="*/ 211246 h 958268"/>
              <a:gd name="connsiteX10" fmla="*/ 401715 w 832896"/>
              <a:gd name="connsiteY10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2896" h="958268">
                <a:moveTo>
                  <a:pt x="401715" y="0"/>
                </a:moveTo>
                <a:cubicBezTo>
                  <a:pt x="589998" y="0"/>
                  <a:pt x="751545" y="120665"/>
                  <a:pt x="820550" y="292634"/>
                </a:cubicBezTo>
                <a:lnTo>
                  <a:pt x="832896" y="334557"/>
                </a:lnTo>
                <a:lnTo>
                  <a:pt x="832896" y="623711"/>
                </a:lnTo>
                <a:lnTo>
                  <a:pt x="820550" y="665634"/>
                </a:lnTo>
                <a:cubicBezTo>
                  <a:pt x="751545" y="837603"/>
                  <a:pt x="589998" y="958268"/>
                  <a:pt x="401715" y="958268"/>
                </a:cubicBezTo>
                <a:cubicBezTo>
                  <a:pt x="244813" y="958268"/>
                  <a:pt x="106477" y="874473"/>
                  <a:pt x="24790" y="747022"/>
                </a:cubicBezTo>
                <a:lnTo>
                  <a:pt x="0" y="698880"/>
                </a:lnTo>
                <a:lnTo>
                  <a:pt x="0" y="259388"/>
                </a:lnTo>
                <a:lnTo>
                  <a:pt x="24790" y="211246"/>
                </a:lnTo>
                <a:cubicBezTo>
                  <a:pt x="106477" y="83795"/>
                  <a:pt x="244813" y="0"/>
                  <a:pt x="401715" y="0"/>
                </a:cubicBezTo>
                <a:close/>
              </a:path>
            </a:pathLst>
          </a:custGeom>
        </p:spPr>
      </p:pic>
      <p:pic>
        <p:nvPicPr>
          <p:cNvPr id="21" name="Picture 20" descr="A person wearing a suit and tie&#10;&#10;Description automatically generated with medium confidence">
            <a:extLst>
              <a:ext uri="{FF2B5EF4-FFF2-40B4-BE49-F238E27FC236}">
                <a16:creationId xmlns="" xmlns:a16="http://schemas.microsoft.com/office/drawing/2014/main" id="{2EC66ED7-6641-4363-A4A6-DBAFB330EBD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70315" y="2388522"/>
            <a:ext cx="387082" cy="460888"/>
          </a:xfrm>
          <a:custGeom>
            <a:avLst/>
            <a:gdLst>
              <a:gd name="connsiteX0" fmla="*/ 220595 w 771525"/>
              <a:gd name="connsiteY0" fmla="*/ 0 h 918632"/>
              <a:gd name="connsiteX1" fmla="*/ 581395 w 771525"/>
              <a:gd name="connsiteY1" fmla="*/ 0 h 918632"/>
              <a:gd name="connsiteX2" fmla="*/ 655141 w 771525"/>
              <a:gd name="connsiteY2" fmla="*/ 42193 h 918632"/>
              <a:gd name="connsiteX3" fmla="*/ 722415 w 771525"/>
              <a:gd name="connsiteY3" fmla="*/ 100699 h 918632"/>
              <a:gd name="connsiteX4" fmla="*/ 771525 w 771525"/>
              <a:gd name="connsiteY4" fmla="*/ 163440 h 918632"/>
              <a:gd name="connsiteX5" fmla="*/ 771525 w 771525"/>
              <a:gd name="connsiteY5" fmla="*/ 715556 h 918632"/>
              <a:gd name="connsiteX6" fmla="*/ 722415 w 771525"/>
              <a:gd name="connsiteY6" fmla="*/ 778297 h 918632"/>
              <a:gd name="connsiteX7" fmla="*/ 400995 w 771525"/>
              <a:gd name="connsiteY7" fmla="*/ 918632 h 918632"/>
              <a:gd name="connsiteX8" fmla="*/ 24070 w 771525"/>
              <a:gd name="connsiteY8" fmla="*/ 707386 h 918632"/>
              <a:gd name="connsiteX9" fmla="*/ 0 w 771525"/>
              <a:gd name="connsiteY9" fmla="*/ 660643 h 918632"/>
              <a:gd name="connsiteX10" fmla="*/ 0 w 771525"/>
              <a:gd name="connsiteY10" fmla="*/ 218353 h 918632"/>
              <a:gd name="connsiteX11" fmla="*/ 24070 w 771525"/>
              <a:gd name="connsiteY11" fmla="*/ 171610 h 918632"/>
              <a:gd name="connsiteX12" fmla="*/ 146849 w 771525"/>
              <a:gd name="connsiteY12" fmla="*/ 42193 h 91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1525" h="918632">
                <a:moveTo>
                  <a:pt x="220595" y="0"/>
                </a:moveTo>
                <a:lnTo>
                  <a:pt x="581395" y="0"/>
                </a:lnTo>
                <a:lnTo>
                  <a:pt x="655141" y="42193"/>
                </a:lnTo>
                <a:cubicBezTo>
                  <a:pt x="679324" y="59414"/>
                  <a:pt x="701850" y="79023"/>
                  <a:pt x="722415" y="100699"/>
                </a:cubicBezTo>
                <a:lnTo>
                  <a:pt x="771525" y="163440"/>
                </a:lnTo>
                <a:lnTo>
                  <a:pt x="771525" y="715556"/>
                </a:lnTo>
                <a:lnTo>
                  <a:pt x="722415" y="778297"/>
                </a:lnTo>
                <a:cubicBezTo>
                  <a:pt x="640156" y="865003"/>
                  <a:pt x="526517" y="918632"/>
                  <a:pt x="400995" y="918632"/>
                </a:cubicBezTo>
                <a:cubicBezTo>
                  <a:pt x="244093" y="918632"/>
                  <a:pt x="105757" y="834837"/>
                  <a:pt x="24070" y="707386"/>
                </a:cubicBezTo>
                <a:lnTo>
                  <a:pt x="0" y="660643"/>
                </a:lnTo>
                <a:lnTo>
                  <a:pt x="0" y="218353"/>
                </a:lnTo>
                <a:lnTo>
                  <a:pt x="24070" y="171610"/>
                </a:lnTo>
                <a:cubicBezTo>
                  <a:pt x="56745" y="120630"/>
                  <a:pt x="98484" y="76634"/>
                  <a:pt x="146849" y="42193"/>
                </a:cubicBezTo>
                <a:close/>
              </a:path>
            </a:pathLst>
          </a:custGeom>
        </p:spPr>
      </p:pic>
      <p:pic>
        <p:nvPicPr>
          <p:cNvPr id="22" name="Picture 21" descr="A picture containing person, person, suit, posing&#10;&#10;Description automatically generated">
            <a:extLst>
              <a:ext uri="{FF2B5EF4-FFF2-40B4-BE49-F238E27FC236}">
                <a16:creationId xmlns="" xmlns:a16="http://schemas.microsoft.com/office/drawing/2014/main" id="{63D5FE43-9CAF-423B-842E-3F199358B46E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68613" y="2561070"/>
            <a:ext cx="421354" cy="480775"/>
          </a:xfrm>
          <a:custGeom>
            <a:avLst/>
            <a:gdLst>
              <a:gd name="connsiteX0" fmla="*/ 427682 w 839832"/>
              <a:gd name="connsiteY0" fmla="*/ 0 h 958268"/>
              <a:gd name="connsiteX1" fmla="*/ 804607 w 839832"/>
              <a:gd name="connsiteY1" fmla="*/ 211246 h 958268"/>
              <a:gd name="connsiteX2" fmla="*/ 839832 w 839832"/>
              <a:gd name="connsiteY2" fmla="*/ 279652 h 958268"/>
              <a:gd name="connsiteX3" fmla="*/ 839832 w 839832"/>
              <a:gd name="connsiteY3" fmla="*/ 678616 h 958268"/>
              <a:gd name="connsiteX4" fmla="*/ 804607 w 839832"/>
              <a:gd name="connsiteY4" fmla="*/ 747022 h 958268"/>
              <a:gd name="connsiteX5" fmla="*/ 427682 w 839832"/>
              <a:gd name="connsiteY5" fmla="*/ 958268 h 958268"/>
              <a:gd name="connsiteX6" fmla="*/ 8847 w 839832"/>
              <a:gd name="connsiteY6" fmla="*/ 665634 h 958268"/>
              <a:gd name="connsiteX7" fmla="*/ 0 w 839832"/>
              <a:gd name="connsiteY7" fmla="*/ 635592 h 958268"/>
              <a:gd name="connsiteX8" fmla="*/ 0 w 839832"/>
              <a:gd name="connsiteY8" fmla="*/ 322676 h 958268"/>
              <a:gd name="connsiteX9" fmla="*/ 8847 w 839832"/>
              <a:gd name="connsiteY9" fmla="*/ 292634 h 958268"/>
              <a:gd name="connsiteX10" fmla="*/ 427682 w 839832"/>
              <a:gd name="connsiteY10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9832" h="958268">
                <a:moveTo>
                  <a:pt x="427682" y="0"/>
                </a:moveTo>
                <a:cubicBezTo>
                  <a:pt x="584585" y="0"/>
                  <a:pt x="722920" y="83795"/>
                  <a:pt x="804607" y="211246"/>
                </a:cubicBezTo>
                <a:lnTo>
                  <a:pt x="839832" y="279652"/>
                </a:lnTo>
                <a:lnTo>
                  <a:pt x="839832" y="678616"/>
                </a:lnTo>
                <a:lnTo>
                  <a:pt x="804607" y="747022"/>
                </a:lnTo>
                <a:cubicBezTo>
                  <a:pt x="722920" y="874473"/>
                  <a:pt x="584585" y="958268"/>
                  <a:pt x="427682" y="958268"/>
                </a:cubicBezTo>
                <a:cubicBezTo>
                  <a:pt x="239399" y="958268"/>
                  <a:pt x="77853" y="837603"/>
                  <a:pt x="8847" y="665634"/>
                </a:cubicBezTo>
                <a:lnTo>
                  <a:pt x="0" y="635592"/>
                </a:lnTo>
                <a:lnTo>
                  <a:pt x="0" y="322676"/>
                </a:lnTo>
                <a:lnTo>
                  <a:pt x="8847" y="292634"/>
                </a:lnTo>
                <a:cubicBezTo>
                  <a:pt x="77853" y="120665"/>
                  <a:pt x="239399" y="0"/>
                  <a:pt x="427682" y="0"/>
                </a:cubicBezTo>
                <a:close/>
              </a:path>
            </a:pathLst>
          </a:custGeom>
        </p:spPr>
      </p:pic>
      <p:pic>
        <p:nvPicPr>
          <p:cNvPr id="23" name="Picture 22" descr="A picture containing person, person, blurry&#10;&#10;Description automatically generated">
            <a:extLst>
              <a:ext uri="{FF2B5EF4-FFF2-40B4-BE49-F238E27FC236}">
                <a16:creationId xmlns="" xmlns:a16="http://schemas.microsoft.com/office/drawing/2014/main" id="{8E9F23C2-9FEE-4A01-8B52-D496CEC388D0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7608" y="3650965"/>
            <a:ext cx="364718" cy="475288"/>
          </a:xfrm>
          <a:custGeom>
            <a:avLst/>
            <a:gdLst>
              <a:gd name="connsiteX0" fmla="*/ 281350 w 726948"/>
              <a:gd name="connsiteY0" fmla="*/ 0 h 947333"/>
              <a:gd name="connsiteX1" fmla="*/ 471906 w 726948"/>
              <a:gd name="connsiteY1" fmla="*/ 0 h 947333"/>
              <a:gd name="connsiteX2" fmla="*/ 553562 w 726948"/>
              <a:gd name="connsiteY2" fmla="*/ 26718 h 947333"/>
              <a:gd name="connsiteX3" fmla="*/ 698048 w 726948"/>
              <a:gd name="connsiteY3" fmla="*/ 129400 h 947333"/>
              <a:gd name="connsiteX4" fmla="*/ 726948 w 726948"/>
              <a:gd name="connsiteY4" fmla="*/ 166322 h 947333"/>
              <a:gd name="connsiteX5" fmla="*/ 726948 w 726948"/>
              <a:gd name="connsiteY5" fmla="*/ 770076 h 947333"/>
              <a:gd name="connsiteX6" fmla="*/ 698048 w 726948"/>
              <a:gd name="connsiteY6" fmla="*/ 806998 h 947333"/>
              <a:gd name="connsiteX7" fmla="*/ 376628 w 726948"/>
              <a:gd name="connsiteY7" fmla="*/ 947333 h 947333"/>
              <a:gd name="connsiteX8" fmla="*/ 55209 w 726948"/>
              <a:gd name="connsiteY8" fmla="*/ 806998 h 947333"/>
              <a:gd name="connsiteX9" fmla="*/ 0 w 726948"/>
              <a:gd name="connsiteY9" fmla="*/ 736467 h 947333"/>
              <a:gd name="connsiteX10" fmla="*/ 0 w 726948"/>
              <a:gd name="connsiteY10" fmla="*/ 199932 h 947333"/>
              <a:gd name="connsiteX11" fmla="*/ 55209 w 726948"/>
              <a:gd name="connsiteY11" fmla="*/ 129400 h 947333"/>
              <a:gd name="connsiteX12" fmla="*/ 199695 w 726948"/>
              <a:gd name="connsiteY12" fmla="*/ 26718 h 94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6948" h="947333">
                <a:moveTo>
                  <a:pt x="281350" y="0"/>
                </a:moveTo>
                <a:lnTo>
                  <a:pt x="471906" y="0"/>
                </a:lnTo>
                <a:lnTo>
                  <a:pt x="553562" y="26718"/>
                </a:lnTo>
                <a:cubicBezTo>
                  <a:pt x="607944" y="50963"/>
                  <a:pt x="656918" y="86047"/>
                  <a:pt x="698048" y="129400"/>
                </a:cubicBezTo>
                <a:lnTo>
                  <a:pt x="726948" y="166322"/>
                </a:lnTo>
                <a:lnTo>
                  <a:pt x="726948" y="770076"/>
                </a:lnTo>
                <a:lnTo>
                  <a:pt x="698048" y="806998"/>
                </a:lnTo>
                <a:cubicBezTo>
                  <a:pt x="615789" y="893704"/>
                  <a:pt x="502150" y="947333"/>
                  <a:pt x="376628" y="947333"/>
                </a:cubicBezTo>
                <a:cubicBezTo>
                  <a:pt x="251106" y="947333"/>
                  <a:pt x="137467" y="893704"/>
                  <a:pt x="55209" y="806998"/>
                </a:cubicBezTo>
                <a:lnTo>
                  <a:pt x="0" y="736467"/>
                </a:lnTo>
                <a:lnTo>
                  <a:pt x="0" y="199932"/>
                </a:lnTo>
                <a:lnTo>
                  <a:pt x="55209" y="129400"/>
                </a:lnTo>
                <a:cubicBezTo>
                  <a:pt x="96338" y="86047"/>
                  <a:pt x="145312" y="50963"/>
                  <a:pt x="199695" y="26718"/>
                </a:cubicBezTo>
                <a:close/>
              </a:path>
            </a:pathLst>
          </a:custGeom>
        </p:spPr>
      </p:pic>
      <p:pic>
        <p:nvPicPr>
          <p:cNvPr id="24" name="Picture 23" descr="A person wearing a suit&#10;&#10;Description automatically generated with low confidence">
            <a:extLst>
              <a:ext uri="{FF2B5EF4-FFF2-40B4-BE49-F238E27FC236}">
                <a16:creationId xmlns="" xmlns:a16="http://schemas.microsoft.com/office/drawing/2014/main" id="{069EA98C-082A-4694-BBE1-63F875DE443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4346" y="3319263"/>
            <a:ext cx="374398" cy="480775"/>
          </a:xfrm>
          <a:custGeom>
            <a:avLst/>
            <a:gdLst>
              <a:gd name="connsiteX0" fmla="*/ 354760 w 746241"/>
              <a:gd name="connsiteY0" fmla="*/ 0 h 958268"/>
              <a:gd name="connsiteX1" fmla="*/ 731685 w 746241"/>
              <a:gd name="connsiteY1" fmla="*/ 211246 h 958268"/>
              <a:gd name="connsiteX2" fmla="*/ 746241 w 746241"/>
              <a:gd name="connsiteY2" fmla="*/ 239514 h 958268"/>
              <a:gd name="connsiteX3" fmla="*/ 746241 w 746241"/>
              <a:gd name="connsiteY3" fmla="*/ 718755 h 958268"/>
              <a:gd name="connsiteX4" fmla="*/ 731685 w 746241"/>
              <a:gd name="connsiteY4" fmla="*/ 747022 h 958268"/>
              <a:gd name="connsiteX5" fmla="*/ 354760 w 746241"/>
              <a:gd name="connsiteY5" fmla="*/ 958268 h 958268"/>
              <a:gd name="connsiteX6" fmla="*/ 33341 w 746241"/>
              <a:gd name="connsiteY6" fmla="*/ 817933 h 958268"/>
              <a:gd name="connsiteX7" fmla="*/ 0 w 746241"/>
              <a:gd name="connsiteY7" fmla="*/ 775339 h 958268"/>
              <a:gd name="connsiteX8" fmla="*/ 0 w 746241"/>
              <a:gd name="connsiteY8" fmla="*/ 182929 h 958268"/>
              <a:gd name="connsiteX9" fmla="*/ 33341 w 746241"/>
              <a:gd name="connsiteY9" fmla="*/ 140335 h 958268"/>
              <a:gd name="connsiteX10" fmla="*/ 354760 w 746241"/>
              <a:gd name="connsiteY10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6241" h="958268">
                <a:moveTo>
                  <a:pt x="354760" y="0"/>
                </a:moveTo>
                <a:cubicBezTo>
                  <a:pt x="511663" y="0"/>
                  <a:pt x="649998" y="83795"/>
                  <a:pt x="731685" y="211246"/>
                </a:cubicBezTo>
                <a:lnTo>
                  <a:pt x="746241" y="239514"/>
                </a:lnTo>
                <a:lnTo>
                  <a:pt x="746241" y="718755"/>
                </a:lnTo>
                <a:lnTo>
                  <a:pt x="731685" y="747022"/>
                </a:lnTo>
                <a:cubicBezTo>
                  <a:pt x="649998" y="874473"/>
                  <a:pt x="511663" y="958268"/>
                  <a:pt x="354760" y="958268"/>
                </a:cubicBezTo>
                <a:cubicBezTo>
                  <a:pt x="229238" y="958268"/>
                  <a:pt x="115599" y="904639"/>
                  <a:pt x="33341" y="817933"/>
                </a:cubicBezTo>
                <a:lnTo>
                  <a:pt x="0" y="775339"/>
                </a:lnTo>
                <a:lnTo>
                  <a:pt x="0" y="182929"/>
                </a:lnTo>
                <a:lnTo>
                  <a:pt x="33341" y="140335"/>
                </a:lnTo>
                <a:cubicBezTo>
                  <a:pt x="115599" y="53629"/>
                  <a:pt x="229238" y="0"/>
                  <a:pt x="354760" y="0"/>
                </a:cubicBezTo>
                <a:close/>
              </a:path>
            </a:pathLst>
          </a:custGeom>
        </p:spPr>
      </p:pic>
      <p:pic>
        <p:nvPicPr>
          <p:cNvPr id="25" name="Picture 24" descr="A person smiling for the camera&#10;&#10;Description automatically generated with medium confidence">
            <a:extLst>
              <a:ext uri="{FF2B5EF4-FFF2-40B4-BE49-F238E27FC236}">
                <a16:creationId xmlns="" xmlns:a16="http://schemas.microsoft.com/office/drawing/2014/main" id="{8889C4A5-DD4A-4346-9592-5BB61FCE1127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95255" y="3540472"/>
            <a:ext cx="414274" cy="466560"/>
          </a:xfrm>
          <a:custGeom>
            <a:avLst/>
            <a:gdLst>
              <a:gd name="connsiteX0" fmla="*/ 306106 w 825722"/>
              <a:gd name="connsiteY0" fmla="*/ 0 h 929935"/>
              <a:gd name="connsiteX1" fmla="*/ 603006 w 825722"/>
              <a:gd name="connsiteY1" fmla="*/ 0 h 929935"/>
              <a:gd name="connsiteX2" fmla="*/ 631490 w 825722"/>
              <a:gd name="connsiteY2" fmla="*/ 9320 h 929935"/>
              <a:gd name="connsiteX3" fmla="*/ 775976 w 825722"/>
              <a:gd name="connsiteY3" fmla="*/ 112003 h 929935"/>
              <a:gd name="connsiteX4" fmla="*/ 825722 w 825722"/>
              <a:gd name="connsiteY4" fmla="*/ 175556 h 929935"/>
              <a:gd name="connsiteX5" fmla="*/ 825722 w 825722"/>
              <a:gd name="connsiteY5" fmla="*/ 726047 h 929935"/>
              <a:gd name="connsiteX6" fmla="*/ 775976 w 825722"/>
              <a:gd name="connsiteY6" fmla="*/ 789600 h 929935"/>
              <a:gd name="connsiteX7" fmla="*/ 454556 w 825722"/>
              <a:gd name="connsiteY7" fmla="*/ 929935 h 929935"/>
              <a:gd name="connsiteX8" fmla="*/ 0 w 825722"/>
              <a:gd name="connsiteY8" fmla="*/ 450801 h 929935"/>
              <a:gd name="connsiteX9" fmla="*/ 277622 w 825722"/>
              <a:gd name="connsiteY9" fmla="*/ 9320 h 92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5722" h="929935">
                <a:moveTo>
                  <a:pt x="306106" y="0"/>
                </a:moveTo>
                <a:lnTo>
                  <a:pt x="603006" y="0"/>
                </a:lnTo>
                <a:lnTo>
                  <a:pt x="631490" y="9320"/>
                </a:lnTo>
                <a:cubicBezTo>
                  <a:pt x="685872" y="33566"/>
                  <a:pt x="734846" y="68649"/>
                  <a:pt x="775976" y="112003"/>
                </a:cubicBezTo>
                <a:lnTo>
                  <a:pt x="825722" y="175556"/>
                </a:lnTo>
                <a:lnTo>
                  <a:pt x="825722" y="726047"/>
                </a:lnTo>
                <a:lnTo>
                  <a:pt x="775976" y="789600"/>
                </a:lnTo>
                <a:cubicBezTo>
                  <a:pt x="693717" y="876306"/>
                  <a:pt x="580078" y="929935"/>
                  <a:pt x="454556" y="929935"/>
                </a:cubicBezTo>
                <a:cubicBezTo>
                  <a:pt x="203512" y="929935"/>
                  <a:pt x="0" y="715419"/>
                  <a:pt x="0" y="450801"/>
                </a:cubicBezTo>
                <a:cubicBezTo>
                  <a:pt x="0" y="252338"/>
                  <a:pt x="114476" y="82057"/>
                  <a:pt x="277622" y="9320"/>
                </a:cubicBezTo>
                <a:close/>
              </a:path>
            </a:pathLst>
          </a:custGeom>
        </p:spPr>
      </p:pic>
      <p:pic>
        <p:nvPicPr>
          <p:cNvPr id="26" name="Picture 25" descr="A person in a suit&#10;&#10;Description automatically generated with medium confidence">
            <a:extLst>
              <a:ext uri="{FF2B5EF4-FFF2-40B4-BE49-F238E27FC236}">
                <a16:creationId xmlns="" xmlns:a16="http://schemas.microsoft.com/office/drawing/2014/main" id="{064B0BC2-E44D-4078-9261-FBE52202F93E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4163" y="1558638"/>
            <a:ext cx="456113" cy="480775"/>
          </a:xfrm>
          <a:custGeom>
            <a:avLst/>
            <a:gdLst>
              <a:gd name="connsiteX0" fmla="*/ 454556 w 909112"/>
              <a:gd name="connsiteY0" fmla="*/ 0 h 958268"/>
              <a:gd name="connsiteX1" fmla="*/ 909112 w 909112"/>
              <a:gd name="connsiteY1" fmla="*/ 479134 h 958268"/>
              <a:gd name="connsiteX2" fmla="*/ 454556 w 909112"/>
              <a:gd name="connsiteY2" fmla="*/ 958268 h 958268"/>
              <a:gd name="connsiteX3" fmla="*/ 0 w 909112"/>
              <a:gd name="connsiteY3" fmla="*/ 479134 h 958268"/>
              <a:gd name="connsiteX4" fmla="*/ 454556 w 909112"/>
              <a:gd name="connsiteY4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12" h="958268">
                <a:moveTo>
                  <a:pt x="454556" y="0"/>
                </a:moveTo>
                <a:cubicBezTo>
                  <a:pt x="705600" y="0"/>
                  <a:pt x="909112" y="214516"/>
                  <a:pt x="909112" y="479134"/>
                </a:cubicBezTo>
                <a:cubicBezTo>
                  <a:pt x="909112" y="743752"/>
                  <a:pt x="705600" y="958268"/>
                  <a:pt x="454556" y="958268"/>
                </a:cubicBezTo>
                <a:cubicBezTo>
                  <a:pt x="203512" y="958268"/>
                  <a:pt x="0" y="743752"/>
                  <a:pt x="0" y="479134"/>
                </a:cubicBezTo>
                <a:cubicBezTo>
                  <a:pt x="0" y="214516"/>
                  <a:pt x="203512" y="0"/>
                  <a:pt x="454556" y="0"/>
                </a:cubicBezTo>
                <a:close/>
              </a:path>
            </a:pathLst>
          </a:custGeom>
        </p:spPr>
      </p:pic>
      <p:pic>
        <p:nvPicPr>
          <p:cNvPr id="27" name="Picture 26" descr="A person in a suit and tie&#10;&#10;Description automatically generated with medium confidence">
            <a:extLst>
              <a:ext uri="{FF2B5EF4-FFF2-40B4-BE49-F238E27FC236}">
                <a16:creationId xmlns="" xmlns:a16="http://schemas.microsoft.com/office/drawing/2014/main" id="{76244078-B0B7-4428-A348-FA383A29BE6A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69322" y="4625223"/>
            <a:ext cx="456113" cy="480775"/>
          </a:xfrm>
          <a:custGeom>
            <a:avLst/>
            <a:gdLst>
              <a:gd name="connsiteX0" fmla="*/ 454556 w 909112"/>
              <a:gd name="connsiteY0" fmla="*/ 0 h 958268"/>
              <a:gd name="connsiteX1" fmla="*/ 909112 w 909112"/>
              <a:gd name="connsiteY1" fmla="*/ 479134 h 958268"/>
              <a:gd name="connsiteX2" fmla="*/ 454556 w 909112"/>
              <a:gd name="connsiteY2" fmla="*/ 958268 h 958268"/>
              <a:gd name="connsiteX3" fmla="*/ 0 w 909112"/>
              <a:gd name="connsiteY3" fmla="*/ 479134 h 958268"/>
              <a:gd name="connsiteX4" fmla="*/ 454556 w 909112"/>
              <a:gd name="connsiteY4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12" h="958268">
                <a:moveTo>
                  <a:pt x="454556" y="0"/>
                </a:moveTo>
                <a:cubicBezTo>
                  <a:pt x="705600" y="0"/>
                  <a:pt x="909112" y="214516"/>
                  <a:pt x="909112" y="479134"/>
                </a:cubicBezTo>
                <a:cubicBezTo>
                  <a:pt x="909112" y="743752"/>
                  <a:pt x="705600" y="958268"/>
                  <a:pt x="454556" y="958268"/>
                </a:cubicBezTo>
                <a:cubicBezTo>
                  <a:pt x="203512" y="958268"/>
                  <a:pt x="0" y="743752"/>
                  <a:pt x="0" y="479134"/>
                </a:cubicBezTo>
                <a:cubicBezTo>
                  <a:pt x="0" y="214516"/>
                  <a:pt x="203512" y="0"/>
                  <a:pt x="454556" y="0"/>
                </a:cubicBezTo>
                <a:close/>
              </a:path>
            </a:pathLst>
          </a:custGeom>
        </p:spPr>
      </p:pic>
      <p:pic>
        <p:nvPicPr>
          <p:cNvPr id="28" name="Picture 27" descr="A person in a suit&#10;&#10;Description automatically generated with low confidence">
            <a:extLst>
              <a:ext uri="{FF2B5EF4-FFF2-40B4-BE49-F238E27FC236}">
                <a16:creationId xmlns="" xmlns:a16="http://schemas.microsoft.com/office/drawing/2014/main" id="{0339A274-809F-4E88-A950-8D7AA913D625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50852" y="3851420"/>
            <a:ext cx="381125" cy="471573"/>
          </a:xfrm>
          <a:custGeom>
            <a:avLst/>
            <a:gdLst>
              <a:gd name="connsiteX0" fmla="*/ 253343 w 759649"/>
              <a:gd name="connsiteY0" fmla="*/ 0 h 939928"/>
              <a:gd name="connsiteX1" fmla="*/ 489162 w 759649"/>
              <a:gd name="connsiteY1" fmla="*/ 0 h 939928"/>
              <a:gd name="connsiteX2" fmla="*/ 548186 w 759649"/>
              <a:gd name="connsiteY2" fmla="*/ 19313 h 939928"/>
              <a:gd name="connsiteX3" fmla="*/ 748177 w 759649"/>
              <a:gd name="connsiteY3" fmla="*/ 192906 h 939928"/>
              <a:gd name="connsiteX4" fmla="*/ 759649 w 759649"/>
              <a:gd name="connsiteY4" fmla="*/ 215185 h 939928"/>
              <a:gd name="connsiteX5" fmla="*/ 759649 w 759649"/>
              <a:gd name="connsiteY5" fmla="*/ 706404 h 939928"/>
              <a:gd name="connsiteX6" fmla="*/ 748177 w 759649"/>
              <a:gd name="connsiteY6" fmla="*/ 728682 h 939928"/>
              <a:gd name="connsiteX7" fmla="*/ 371252 w 759649"/>
              <a:gd name="connsiteY7" fmla="*/ 939928 h 939928"/>
              <a:gd name="connsiteX8" fmla="*/ 49833 w 759649"/>
              <a:gd name="connsiteY8" fmla="*/ 799593 h 939928"/>
              <a:gd name="connsiteX9" fmla="*/ 0 w 759649"/>
              <a:gd name="connsiteY9" fmla="*/ 735930 h 939928"/>
              <a:gd name="connsiteX10" fmla="*/ 0 w 759649"/>
              <a:gd name="connsiteY10" fmla="*/ 185659 h 939928"/>
              <a:gd name="connsiteX11" fmla="*/ 49833 w 759649"/>
              <a:gd name="connsiteY11" fmla="*/ 121996 h 939928"/>
              <a:gd name="connsiteX12" fmla="*/ 194319 w 759649"/>
              <a:gd name="connsiteY12" fmla="*/ 19313 h 9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9649" h="939928">
                <a:moveTo>
                  <a:pt x="253343" y="0"/>
                </a:moveTo>
                <a:lnTo>
                  <a:pt x="489162" y="0"/>
                </a:lnTo>
                <a:lnTo>
                  <a:pt x="548186" y="19313"/>
                </a:lnTo>
                <a:cubicBezTo>
                  <a:pt x="629759" y="55681"/>
                  <a:pt x="699165" y="116436"/>
                  <a:pt x="748177" y="192906"/>
                </a:cubicBezTo>
                <a:lnTo>
                  <a:pt x="759649" y="215185"/>
                </a:lnTo>
                <a:lnTo>
                  <a:pt x="759649" y="706404"/>
                </a:lnTo>
                <a:lnTo>
                  <a:pt x="748177" y="728682"/>
                </a:lnTo>
                <a:cubicBezTo>
                  <a:pt x="666490" y="856133"/>
                  <a:pt x="528155" y="939928"/>
                  <a:pt x="371252" y="939928"/>
                </a:cubicBezTo>
                <a:cubicBezTo>
                  <a:pt x="245730" y="939928"/>
                  <a:pt x="132091" y="886299"/>
                  <a:pt x="49833" y="799593"/>
                </a:cubicBezTo>
                <a:lnTo>
                  <a:pt x="0" y="735930"/>
                </a:lnTo>
                <a:lnTo>
                  <a:pt x="0" y="185659"/>
                </a:lnTo>
                <a:lnTo>
                  <a:pt x="49833" y="121996"/>
                </a:lnTo>
                <a:cubicBezTo>
                  <a:pt x="90962" y="78642"/>
                  <a:pt x="139936" y="43559"/>
                  <a:pt x="194319" y="19313"/>
                </a:cubicBezTo>
                <a:close/>
              </a:path>
            </a:pathLst>
          </a:custGeom>
        </p:spPr>
      </p:pic>
      <p:pic>
        <p:nvPicPr>
          <p:cNvPr id="29" name="Picture 28" descr="A person in a suit&#10;&#10;Description automatically generated with medium confidence">
            <a:extLst>
              <a:ext uri="{FF2B5EF4-FFF2-40B4-BE49-F238E27FC236}">
                <a16:creationId xmlns="" xmlns:a16="http://schemas.microsoft.com/office/drawing/2014/main" id="{EBC3AB6E-790A-4DD0-9C54-F65ECC9E3660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2463" y="3441868"/>
            <a:ext cx="417874" cy="471597"/>
          </a:xfrm>
          <a:custGeom>
            <a:avLst/>
            <a:gdLst>
              <a:gd name="connsiteX0" fmla="*/ 282730 w 832896"/>
              <a:gd name="connsiteY0" fmla="*/ 0 h 939977"/>
              <a:gd name="connsiteX1" fmla="*/ 518250 w 832896"/>
              <a:gd name="connsiteY1" fmla="*/ 0 h 939977"/>
              <a:gd name="connsiteX2" fmla="*/ 577424 w 832896"/>
              <a:gd name="connsiteY2" fmla="*/ 19362 h 939977"/>
              <a:gd name="connsiteX3" fmla="*/ 819325 w 832896"/>
              <a:gd name="connsiteY3" fmla="*/ 274343 h 939977"/>
              <a:gd name="connsiteX4" fmla="*/ 832896 w 832896"/>
              <a:gd name="connsiteY4" fmla="*/ 320426 h 939977"/>
              <a:gd name="connsiteX5" fmla="*/ 832896 w 832896"/>
              <a:gd name="connsiteY5" fmla="*/ 601260 h 939977"/>
              <a:gd name="connsiteX6" fmla="*/ 819325 w 832896"/>
              <a:gd name="connsiteY6" fmla="*/ 647344 h 939977"/>
              <a:gd name="connsiteX7" fmla="*/ 400490 w 832896"/>
              <a:gd name="connsiteY7" fmla="*/ 939977 h 939977"/>
              <a:gd name="connsiteX8" fmla="*/ 23565 w 832896"/>
              <a:gd name="connsiteY8" fmla="*/ 728731 h 939977"/>
              <a:gd name="connsiteX9" fmla="*/ 0 w 832896"/>
              <a:gd name="connsiteY9" fmla="*/ 682969 h 939977"/>
              <a:gd name="connsiteX10" fmla="*/ 0 w 832896"/>
              <a:gd name="connsiteY10" fmla="*/ 238718 h 939977"/>
              <a:gd name="connsiteX11" fmla="*/ 23565 w 832896"/>
              <a:gd name="connsiteY11" fmla="*/ 192955 h 939977"/>
              <a:gd name="connsiteX12" fmla="*/ 223557 w 832896"/>
              <a:gd name="connsiteY12" fmla="*/ 19362 h 93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896" h="939977">
                <a:moveTo>
                  <a:pt x="282730" y="0"/>
                </a:moveTo>
                <a:lnTo>
                  <a:pt x="518250" y="0"/>
                </a:lnTo>
                <a:lnTo>
                  <a:pt x="577424" y="19362"/>
                </a:lnTo>
                <a:cubicBezTo>
                  <a:pt x="686188" y="67853"/>
                  <a:pt x="773321" y="159697"/>
                  <a:pt x="819325" y="274343"/>
                </a:cubicBezTo>
                <a:lnTo>
                  <a:pt x="832896" y="320426"/>
                </a:lnTo>
                <a:lnTo>
                  <a:pt x="832896" y="601260"/>
                </a:lnTo>
                <a:lnTo>
                  <a:pt x="819325" y="647344"/>
                </a:lnTo>
                <a:cubicBezTo>
                  <a:pt x="750320" y="819312"/>
                  <a:pt x="588773" y="939977"/>
                  <a:pt x="400490" y="939977"/>
                </a:cubicBezTo>
                <a:cubicBezTo>
                  <a:pt x="243588" y="939977"/>
                  <a:pt x="105252" y="856182"/>
                  <a:pt x="23565" y="728731"/>
                </a:cubicBezTo>
                <a:lnTo>
                  <a:pt x="0" y="682969"/>
                </a:lnTo>
                <a:lnTo>
                  <a:pt x="0" y="238718"/>
                </a:lnTo>
                <a:lnTo>
                  <a:pt x="23565" y="192955"/>
                </a:lnTo>
                <a:cubicBezTo>
                  <a:pt x="72577" y="116485"/>
                  <a:pt x="141983" y="55730"/>
                  <a:pt x="223557" y="19362"/>
                </a:cubicBezTo>
                <a:close/>
              </a:path>
            </a:pathLst>
          </a:custGeom>
        </p:spPr>
      </p:pic>
      <p:pic>
        <p:nvPicPr>
          <p:cNvPr id="30" name="Picture 29" descr="A person wearing sunglasses&#10;&#10;Description automatically generated">
            <a:extLst>
              <a:ext uri="{FF2B5EF4-FFF2-40B4-BE49-F238E27FC236}">
                <a16:creationId xmlns="" xmlns:a16="http://schemas.microsoft.com/office/drawing/2014/main" id="{E64EE786-BEAF-4DD5-9840-8FA9135A6EBF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86294" y="2523018"/>
            <a:ext cx="456113" cy="480775"/>
          </a:xfrm>
          <a:custGeom>
            <a:avLst/>
            <a:gdLst>
              <a:gd name="connsiteX0" fmla="*/ 454556 w 909112"/>
              <a:gd name="connsiteY0" fmla="*/ 0 h 958268"/>
              <a:gd name="connsiteX1" fmla="*/ 909112 w 909112"/>
              <a:gd name="connsiteY1" fmla="*/ 479134 h 958268"/>
              <a:gd name="connsiteX2" fmla="*/ 454556 w 909112"/>
              <a:gd name="connsiteY2" fmla="*/ 958268 h 958268"/>
              <a:gd name="connsiteX3" fmla="*/ 0 w 909112"/>
              <a:gd name="connsiteY3" fmla="*/ 479134 h 958268"/>
              <a:gd name="connsiteX4" fmla="*/ 454556 w 909112"/>
              <a:gd name="connsiteY4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12" h="958268">
                <a:moveTo>
                  <a:pt x="454556" y="0"/>
                </a:moveTo>
                <a:cubicBezTo>
                  <a:pt x="705600" y="0"/>
                  <a:pt x="909112" y="214516"/>
                  <a:pt x="909112" y="479134"/>
                </a:cubicBezTo>
                <a:cubicBezTo>
                  <a:pt x="909112" y="743752"/>
                  <a:pt x="705600" y="958268"/>
                  <a:pt x="454556" y="958268"/>
                </a:cubicBezTo>
                <a:cubicBezTo>
                  <a:pt x="203512" y="958268"/>
                  <a:pt x="0" y="743752"/>
                  <a:pt x="0" y="479134"/>
                </a:cubicBezTo>
                <a:cubicBezTo>
                  <a:pt x="0" y="214516"/>
                  <a:pt x="203512" y="0"/>
                  <a:pt x="454556" y="0"/>
                </a:cubicBezTo>
                <a:close/>
              </a:path>
            </a:pathLst>
          </a:custGeom>
        </p:spPr>
      </p:pic>
      <p:pic>
        <p:nvPicPr>
          <p:cNvPr id="32" name="Picture 31" descr="A person wearing a hat&#10;&#10;Description automatically generated with medium confidence">
            <a:extLst>
              <a:ext uri="{FF2B5EF4-FFF2-40B4-BE49-F238E27FC236}">
                <a16:creationId xmlns="" xmlns:a16="http://schemas.microsoft.com/office/drawing/2014/main" id="{004EAF63-1D8A-4E10-A468-8C178E867443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95406" y="2163127"/>
            <a:ext cx="456113" cy="480775"/>
          </a:xfrm>
          <a:custGeom>
            <a:avLst/>
            <a:gdLst>
              <a:gd name="connsiteX0" fmla="*/ 454556 w 909112"/>
              <a:gd name="connsiteY0" fmla="*/ 0 h 958268"/>
              <a:gd name="connsiteX1" fmla="*/ 909112 w 909112"/>
              <a:gd name="connsiteY1" fmla="*/ 479134 h 958268"/>
              <a:gd name="connsiteX2" fmla="*/ 454556 w 909112"/>
              <a:gd name="connsiteY2" fmla="*/ 958268 h 958268"/>
              <a:gd name="connsiteX3" fmla="*/ 0 w 909112"/>
              <a:gd name="connsiteY3" fmla="*/ 479134 h 958268"/>
              <a:gd name="connsiteX4" fmla="*/ 454556 w 909112"/>
              <a:gd name="connsiteY4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12" h="958268">
                <a:moveTo>
                  <a:pt x="454556" y="0"/>
                </a:moveTo>
                <a:cubicBezTo>
                  <a:pt x="705600" y="0"/>
                  <a:pt x="909112" y="214516"/>
                  <a:pt x="909112" y="479134"/>
                </a:cubicBezTo>
                <a:cubicBezTo>
                  <a:pt x="909112" y="743752"/>
                  <a:pt x="705600" y="958268"/>
                  <a:pt x="454556" y="958268"/>
                </a:cubicBezTo>
                <a:cubicBezTo>
                  <a:pt x="203512" y="958268"/>
                  <a:pt x="0" y="743752"/>
                  <a:pt x="0" y="479134"/>
                </a:cubicBezTo>
                <a:cubicBezTo>
                  <a:pt x="0" y="214516"/>
                  <a:pt x="203512" y="0"/>
                  <a:pt x="454556" y="0"/>
                </a:cubicBezTo>
                <a:close/>
              </a:path>
            </a:pathLst>
          </a:custGeom>
        </p:spPr>
      </p:pic>
      <p:pic>
        <p:nvPicPr>
          <p:cNvPr id="33" name="Picture 32" descr="A person smiling for the camera&#10;&#10;Description automatically generated with low confidence">
            <a:extLst>
              <a:ext uri="{FF2B5EF4-FFF2-40B4-BE49-F238E27FC236}">
                <a16:creationId xmlns="" xmlns:a16="http://schemas.microsoft.com/office/drawing/2014/main" id="{F830240F-C099-42B2-A850-C40DBB00DF18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91655" y="2618966"/>
            <a:ext cx="417874" cy="441699"/>
          </a:xfrm>
          <a:custGeom>
            <a:avLst/>
            <a:gdLst>
              <a:gd name="connsiteX0" fmla="*/ 148936 w 832896"/>
              <a:gd name="connsiteY0" fmla="*/ 0 h 880383"/>
              <a:gd name="connsiteX1" fmla="*/ 643443 w 832896"/>
              <a:gd name="connsiteY1" fmla="*/ 0 h 880383"/>
              <a:gd name="connsiteX2" fmla="*/ 650336 w 832896"/>
              <a:gd name="connsiteY2" fmla="*/ 3944 h 880383"/>
              <a:gd name="connsiteX3" fmla="*/ 815024 w 832896"/>
              <a:gd name="connsiteY3" fmla="*/ 214749 h 880383"/>
              <a:gd name="connsiteX4" fmla="*/ 832896 w 832896"/>
              <a:gd name="connsiteY4" fmla="*/ 275437 h 880383"/>
              <a:gd name="connsiteX5" fmla="*/ 832896 w 832896"/>
              <a:gd name="connsiteY5" fmla="*/ 527062 h 880383"/>
              <a:gd name="connsiteX6" fmla="*/ 815024 w 832896"/>
              <a:gd name="connsiteY6" fmla="*/ 587750 h 880383"/>
              <a:gd name="connsiteX7" fmla="*/ 396189 w 832896"/>
              <a:gd name="connsiteY7" fmla="*/ 880383 h 880383"/>
              <a:gd name="connsiteX8" fmla="*/ 19264 w 832896"/>
              <a:gd name="connsiteY8" fmla="*/ 669137 h 880383"/>
              <a:gd name="connsiteX9" fmla="*/ 0 w 832896"/>
              <a:gd name="connsiteY9" fmla="*/ 631727 h 880383"/>
              <a:gd name="connsiteX10" fmla="*/ 0 w 832896"/>
              <a:gd name="connsiteY10" fmla="*/ 170771 h 880383"/>
              <a:gd name="connsiteX11" fmla="*/ 19264 w 832896"/>
              <a:gd name="connsiteY11" fmla="*/ 133361 h 880383"/>
              <a:gd name="connsiteX12" fmla="*/ 142043 w 832896"/>
              <a:gd name="connsiteY12" fmla="*/ 3944 h 8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896" h="880383">
                <a:moveTo>
                  <a:pt x="148936" y="0"/>
                </a:moveTo>
                <a:lnTo>
                  <a:pt x="643443" y="0"/>
                </a:lnTo>
                <a:lnTo>
                  <a:pt x="650336" y="3944"/>
                </a:lnTo>
                <a:cubicBezTo>
                  <a:pt x="722883" y="55606"/>
                  <a:pt x="780521" y="128765"/>
                  <a:pt x="815024" y="214749"/>
                </a:cubicBezTo>
                <a:lnTo>
                  <a:pt x="832896" y="275437"/>
                </a:lnTo>
                <a:lnTo>
                  <a:pt x="832896" y="527062"/>
                </a:lnTo>
                <a:lnTo>
                  <a:pt x="815024" y="587750"/>
                </a:lnTo>
                <a:cubicBezTo>
                  <a:pt x="746018" y="759718"/>
                  <a:pt x="584472" y="880383"/>
                  <a:pt x="396189" y="880383"/>
                </a:cubicBezTo>
                <a:cubicBezTo>
                  <a:pt x="239287" y="880383"/>
                  <a:pt x="100951" y="796588"/>
                  <a:pt x="19264" y="669137"/>
                </a:cubicBezTo>
                <a:lnTo>
                  <a:pt x="0" y="631727"/>
                </a:lnTo>
                <a:lnTo>
                  <a:pt x="0" y="170771"/>
                </a:lnTo>
                <a:lnTo>
                  <a:pt x="19264" y="133361"/>
                </a:lnTo>
                <a:cubicBezTo>
                  <a:pt x="51939" y="82381"/>
                  <a:pt x="93678" y="38385"/>
                  <a:pt x="142043" y="3944"/>
                </a:cubicBezTo>
                <a:close/>
              </a:path>
            </a:pathLst>
          </a:custGeom>
        </p:spPr>
      </p:pic>
      <p:pic>
        <p:nvPicPr>
          <p:cNvPr id="34" name="Picture 33" descr="A picture containing wall, person, person, indoor&#10;&#10;Description automatically generated">
            <a:extLst>
              <a:ext uri="{FF2B5EF4-FFF2-40B4-BE49-F238E27FC236}">
                <a16:creationId xmlns="" xmlns:a16="http://schemas.microsoft.com/office/drawing/2014/main" id="{FD590EB2-1C4E-4377-8963-18EDF1915E6C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44202" y="3003241"/>
            <a:ext cx="347500" cy="460905"/>
          </a:xfrm>
          <a:custGeom>
            <a:avLst/>
            <a:gdLst>
              <a:gd name="connsiteX0" fmla="*/ 346313 w 692627"/>
              <a:gd name="connsiteY0" fmla="*/ 0 h 918663"/>
              <a:gd name="connsiteX1" fmla="*/ 667733 w 692627"/>
              <a:gd name="connsiteY1" fmla="*/ 140336 h 918663"/>
              <a:gd name="connsiteX2" fmla="*/ 692627 w 692627"/>
              <a:gd name="connsiteY2" fmla="*/ 172139 h 918663"/>
              <a:gd name="connsiteX3" fmla="*/ 692627 w 692627"/>
              <a:gd name="connsiteY3" fmla="*/ 786129 h 918663"/>
              <a:gd name="connsiteX4" fmla="*/ 667733 w 692627"/>
              <a:gd name="connsiteY4" fmla="*/ 817933 h 918663"/>
              <a:gd name="connsiteX5" fmla="*/ 600459 w 692627"/>
              <a:gd name="connsiteY5" fmla="*/ 876440 h 918663"/>
              <a:gd name="connsiteX6" fmla="*/ 526659 w 692627"/>
              <a:gd name="connsiteY6" fmla="*/ 918663 h 918663"/>
              <a:gd name="connsiteX7" fmla="*/ 165967 w 692627"/>
              <a:gd name="connsiteY7" fmla="*/ 918663 h 918663"/>
              <a:gd name="connsiteX8" fmla="*/ 92167 w 692627"/>
              <a:gd name="connsiteY8" fmla="*/ 876440 h 918663"/>
              <a:gd name="connsiteX9" fmla="*/ 24894 w 692627"/>
              <a:gd name="connsiteY9" fmla="*/ 817933 h 918663"/>
              <a:gd name="connsiteX10" fmla="*/ 0 w 692627"/>
              <a:gd name="connsiteY10" fmla="*/ 786130 h 918663"/>
              <a:gd name="connsiteX11" fmla="*/ 0 w 692627"/>
              <a:gd name="connsiteY11" fmla="*/ 172138 h 918663"/>
              <a:gd name="connsiteX12" fmla="*/ 24894 w 692627"/>
              <a:gd name="connsiteY12" fmla="*/ 140336 h 918663"/>
              <a:gd name="connsiteX13" fmla="*/ 346313 w 692627"/>
              <a:gd name="connsiteY13" fmla="*/ 0 h 91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2627" h="918663">
                <a:moveTo>
                  <a:pt x="346313" y="0"/>
                </a:moveTo>
                <a:cubicBezTo>
                  <a:pt x="471835" y="0"/>
                  <a:pt x="585474" y="53629"/>
                  <a:pt x="667733" y="140336"/>
                </a:cubicBezTo>
                <a:lnTo>
                  <a:pt x="692627" y="172139"/>
                </a:lnTo>
                <a:lnTo>
                  <a:pt x="692627" y="786129"/>
                </a:lnTo>
                <a:lnTo>
                  <a:pt x="667733" y="817933"/>
                </a:lnTo>
                <a:cubicBezTo>
                  <a:pt x="647168" y="839610"/>
                  <a:pt x="624642" y="859219"/>
                  <a:pt x="600459" y="876440"/>
                </a:cubicBezTo>
                <a:lnTo>
                  <a:pt x="526659" y="918663"/>
                </a:lnTo>
                <a:lnTo>
                  <a:pt x="165967" y="918663"/>
                </a:lnTo>
                <a:lnTo>
                  <a:pt x="92167" y="876440"/>
                </a:lnTo>
                <a:cubicBezTo>
                  <a:pt x="67984" y="859219"/>
                  <a:pt x="45458" y="839610"/>
                  <a:pt x="24894" y="817933"/>
                </a:cubicBezTo>
                <a:lnTo>
                  <a:pt x="0" y="786130"/>
                </a:lnTo>
                <a:lnTo>
                  <a:pt x="0" y="172138"/>
                </a:lnTo>
                <a:lnTo>
                  <a:pt x="24894" y="140336"/>
                </a:lnTo>
                <a:cubicBezTo>
                  <a:pt x="107152" y="53629"/>
                  <a:pt x="220791" y="0"/>
                  <a:pt x="346313" y="0"/>
                </a:cubicBezTo>
                <a:close/>
              </a:path>
            </a:pathLst>
          </a:custGeom>
        </p:spPr>
      </p:pic>
      <p:pic>
        <p:nvPicPr>
          <p:cNvPr id="35" name="Picture 34" descr="A picture containing necktie, tree, person, person&#10;&#10;Description automatically generated">
            <a:extLst>
              <a:ext uri="{FF2B5EF4-FFF2-40B4-BE49-F238E27FC236}">
                <a16:creationId xmlns="" xmlns:a16="http://schemas.microsoft.com/office/drawing/2014/main" id="{CFBAEB8B-595C-4A8F-B940-7EB897F37B6F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60817" y="2348430"/>
            <a:ext cx="433717" cy="480775"/>
          </a:xfrm>
          <a:custGeom>
            <a:avLst/>
            <a:gdLst>
              <a:gd name="connsiteX0" fmla="*/ 409916 w 864472"/>
              <a:gd name="connsiteY0" fmla="*/ 0 h 958268"/>
              <a:gd name="connsiteX1" fmla="*/ 864472 w 864472"/>
              <a:gd name="connsiteY1" fmla="*/ 479134 h 958268"/>
              <a:gd name="connsiteX2" fmla="*/ 409916 w 864472"/>
              <a:gd name="connsiteY2" fmla="*/ 958268 h 958268"/>
              <a:gd name="connsiteX3" fmla="*/ 32991 w 864472"/>
              <a:gd name="connsiteY3" fmla="*/ 747022 h 958268"/>
              <a:gd name="connsiteX4" fmla="*/ 0 w 864472"/>
              <a:gd name="connsiteY4" fmla="*/ 682955 h 958268"/>
              <a:gd name="connsiteX5" fmla="*/ 0 w 864472"/>
              <a:gd name="connsiteY5" fmla="*/ 275314 h 958268"/>
              <a:gd name="connsiteX6" fmla="*/ 32991 w 864472"/>
              <a:gd name="connsiteY6" fmla="*/ 211246 h 958268"/>
              <a:gd name="connsiteX7" fmla="*/ 409916 w 864472"/>
              <a:gd name="connsiteY7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4472" h="958268">
                <a:moveTo>
                  <a:pt x="409916" y="0"/>
                </a:moveTo>
                <a:cubicBezTo>
                  <a:pt x="660960" y="0"/>
                  <a:pt x="864472" y="214516"/>
                  <a:pt x="864472" y="479134"/>
                </a:cubicBezTo>
                <a:cubicBezTo>
                  <a:pt x="864472" y="743752"/>
                  <a:pt x="660960" y="958268"/>
                  <a:pt x="409916" y="958268"/>
                </a:cubicBezTo>
                <a:cubicBezTo>
                  <a:pt x="253014" y="958268"/>
                  <a:pt x="114678" y="874473"/>
                  <a:pt x="32991" y="747022"/>
                </a:cubicBezTo>
                <a:lnTo>
                  <a:pt x="0" y="682955"/>
                </a:lnTo>
                <a:lnTo>
                  <a:pt x="0" y="275314"/>
                </a:lnTo>
                <a:lnTo>
                  <a:pt x="32991" y="211246"/>
                </a:lnTo>
                <a:cubicBezTo>
                  <a:pt x="114678" y="83795"/>
                  <a:pt x="253014" y="0"/>
                  <a:pt x="409916" y="0"/>
                </a:cubicBezTo>
                <a:close/>
              </a:path>
            </a:pathLst>
          </a:custGeom>
        </p:spPr>
      </p:pic>
      <p:pic>
        <p:nvPicPr>
          <p:cNvPr id="36" name="Picture 35" descr="A picture containing person, wall, person, indoor&#10;&#10;Description automatically generated">
            <a:extLst>
              <a:ext uri="{FF2B5EF4-FFF2-40B4-BE49-F238E27FC236}">
                <a16:creationId xmlns="" xmlns:a16="http://schemas.microsoft.com/office/drawing/2014/main" id="{36B430E6-ACB1-457F-A722-91D6D1923BE6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61587" y="3208172"/>
            <a:ext cx="387083" cy="480775"/>
          </a:xfrm>
          <a:custGeom>
            <a:avLst/>
            <a:gdLst>
              <a:gd name="connsiteX0" fmla="*/ 385762 w 771525"/>
              <a:gd name="connsiteY0" fmla="*/ 0 h 958268"/>
              <a:gd name="connsiteX1" fmla="*/ 762687 w 771525"/>
              <a:gd name="connsiteY1" fmla="*/ 211246 h 958268"/>
              <a:gd name="connsiteX2" fmla="*/ 771525 w 771525"/>
              <a:gd name="connsiteY2" fmla="*/ 228409 h 958268"/>
              <a:gd name="connsiteX3" fmla="*/ 771525 w 771525"/>
              <a:gd name="connsiteY3" fmla="*/ 729859 h 958268"/>
              <a:gd name="connsiteX4" fmla="*/ 762687 w 771525"/>
              <a:gd name="connsiteY4" fmla="*/ 747022 h 958268"/>
              <a:gd name="connsiteX5" fmla="*/ 385762 w 771525"/>
              <a:gd name="connsiteY5" fmla="*/ 958268 h 958268"/>
              <a:gd name="connsiteX6" fmla="*/ 8837 w 771525"/>
              <a:gd name="connsiteY6" fmla="*/ 747022 h 958268"/>
              <a:gd name="connsiteX7" fmla="*/ 0 w 771525"/>
              <a:gd name="connsiteY7" fmla="*/ 729861 h 958268"/>
              <a:gd name="connsiteX8" fmla="*/ 0 w 771525"/>
              <a:gd name="connsiteY8" fmla="*/ 228407 h 958268"/>
              <a:gd name="connsiteX9" fmla="*/ 8837 w 771525"/>
              <a:gd name="connsiteY9" fmla="*/ 211246 h 958268"/>
              <a:gd name="connsiteX10" fmla="*/ 385762 w 771525"/>
              <a:gd name="connsiteY10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1525" h="958268">
                <a:moveTo>
                  <a:pt x="385762" y="0"/>
                </a:moveTo>
                <a:cubicBezTo>
                  <a:pt x="542664" y="0"/>
                  <a:pt x="681000" y="83795"/>
                  <a:pt x="762687" y="211246"/>
                </a:cubicBezTo>
                <a:lnTo>
                  <a:pt x="771525" y="228409"/>
                </a:lnTo>
                <a:lnTo>
                  <a:pt x="771525" y="729859"/>
                </a:lnTo>
                <a:lnTo>
                  <a:pt x="762687" y="747022"/>
                </a:lnTo>
                <a:cubicBezTo>
                  <a:pt x="681000" y="874473"/>
                  <a:pt x="542664" y="958268"/>
                  <a:pt x="385762" y="958268"/>
                </a:cubicBezTo>
                <a:cubicBezTo>
                  <a:pt x="228860" y="958268"/>
                  <a:pt x="90524" y="874473"/>
                  <a:pt x="8837" y="747022"/>
                </a:cubicBezTo>
                <a:lnTo>
                  <a:pt x="0" y="729861"/>
                </a:lnTo>
                <a:lnTo>
                  <a:pt x="0" y="228407"/>
                </a:lnTo>
                <a:lnTo>
                  <a:pt x="8837" y="211246"/>
                </a:lnTo>
                <a:cubicBezTo>
                  <a:pt x="90524" y="83795"/>
                  <a:pt x="228860" y="0"/>
                  <a:pt x="385762" y="0"/>
                </a:cubicBezTo>
                <a:close/>
              </a:path>
            </a:pathLst>
          </a:custGeom>
        </p:spPr>
      </p:pic>
      <p:pic>
        <p:nvPicPr>
          <p:cNvPr id="37" name="Picture 36" descr="A person in a suit&#10;&#10;Description automatically generated with low confidence">
            <a:extLst>
              <a:ext uri="{FF2B5EF4-FFF2-40B4-BE49-F238E27FC236}">
                <a16:creationId xmlns="" xmlns:a16="http://schemas.microsoft.com/office/drawing/2014/main" id="{F83945B5-9CB0-4531-B05A-9B2876217F23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61651" y="2759845"/>
            <a:ext cx="390899" cy="478037"/>
          </a:xfrm>
          <a:custGeom>
            <a:avLst/>
            <a:gdLst>
              <a:gd name="connsiteX0" fmla="*/ 328997 w 779129"/>
              <a:gd name="connsiteY0" fmla="*/ 0 h 952810"/>
              <a:gd name="connsiteX1" fmla="*/ 431727 w 779129"/>
              <a:gd name="connsiteY1" fmla="*/ 0 h 952810"/>
              <a:gd name="connsiteX2" fmla="*/ 471971 w 779129"/>
              <a:gd name="connsiteY2" fmla="*/ 4276 h 952810"/>
              <a:gd name="connsiteX3" fmla="*/ 757287 w 779129"/>
              <a:gd name="connsiteY3" fmla="*/ 205788 h 952810"/>
              <a:gd name="connsiteX4" fmla="*/ 779129 w 779129"/>
              <a:gd name="connsiteY4" fmla="*/ 248205 h 952810"/>
              <a:gd name="connsiteX5" fmla="*/ 779129 w 779129"/>
              <a:gd name="connsiteY5" fmla="*/ 699147 h 952810"/>
              <a:gd name="connsiteX6" fmla="*/ 757287 w 779129"/>
              <a:gd name="connsiteY6" fmla="*/ 741564 h 952810"/>
              <a:gd name="connsiteX7" fmla="*/ 380362 w 779129"/>
              <a:gd name="connsiteY7" fmla="*/ 952810 h 952810"/>
              <a:gd name="connsiteX8" fmla="*/ 3437 w 779129"/>
              <a:gd name="connsiteY8" fmla="*/ 741564 h 952810"/>
              <a:gd name="connsiteX9" fmla="*/ 0 w 779129"/>
              <a:gd name="connsiteY9" fmla="*/ 734890 h 952810"/>
              <a:gd name="connsiteX10" fmla="*/ 0 w 779129"/>
              <a:gd name="connsiteY10" fmla="*/ 212463 h 952810"/>
              <a:gd name="connsiteX11" fmla="*/ 3437 w 779129"/>
              <a:gd name="connsiteY11" fmla="*/ 205788 h 952810"/>
              <a:gd name="connsiteX12" fmla="*/ 288753 w 779129"/>
              <a:gd name="connsiteY12" fmla="*/ 4276 h 95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9129" h="952810">
                <a:moveTo>
                  <a:pt x="328997" y="0"/>
                </a:moveTo>
                <a:lnTo>
                  <a:pt x="431727" y="0"/>
                </a:lnTo>
                <a:lnTo>
                  <a:pt x="471971" y="4276"/>
                </a:lnTo>
                <a:cubicBezTo>
                  <a:pt x="590333" y="29806"/>
                  <a:pt x="691937" y="103828"/>
                  <a:pt x="757287" y="205788"/>
                </a:cubicBezTo>
                <a:lnTo>
                  <a:pt x="779129" y="248205"/>
                </a:lnTo>
                <a:lnTo>
                  <a:pt x="779129" y="699147"/>
                </a:lnTo>
                <a:lnTo>
                  <a:pt x="757287" y="741564"/>
                </a:lnTo>
                <a:cubicBezTo>
                  <a:pt x="675600" y="869015"/>
                  <a:pt x="537265" y="952810"/>
                  <a:pt x="380362" y="952810"/>
                </a:cubicBezTo>
                <a:cubicBezTo>
                  <a:pt x="223460" y="952810"/>
                  <a:pt x="85124" y="869015"/>
                  <a:pt x="3437" y="741564"/>
                </a:cubicBezTo>
                <a:lnTo>
                  <a:pt x="0" y="734890"/>
                </a:lnTo>
                <a:lnTo>
                  <a:pt x="0" y="212463"/>
                </a:lnTo>
                <a:lnTo>
                  <a:pt x="3437" y="205788"/>
                </a:lnTo>
                <a:cubicBezTo>
                  <a:pt x="68787" y="103828"/>
                  <a:pt x="170391" y="29806"/>
                  <a:pt x="288753" y="4276"/>
                </a:cubicBezTo>
                <a:close/>
              </a:path>
            </a:pathLst>
          </a:custGeom>
        </p:spPr>
      </p:pic>
      <p:pic>
        <p:nvPicPr>
          <p:cNvPr id="38" name="Picture 37" descr="A person in a suit&#10;&#10;Description automatically generated with low confidence">
            <a:extLst>
              <a:ext uri="{FF2B5EF4-FFF2-40B4-BE49-F238E27FC236}">
                <a16:creationId xmlns="" xmlns:a16="http://schemas.microsoft.com/office/drawing/2014/main" id="{CF8E5D78-1A84-4D5B-A35C-720462EF45AD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19193" y="2196301"/>
            <a:ext cx="422569" cy="474741"/>
          </a:xfrm>
          <a:custGeom>
            <a:avLst/>
            <a:gdLst>
              <a:gd name="connsiteX0" fmla="*/ 299294 w 842254"/>
              <a:gd name="connsiteY0" fmla="*/ 0 h 946242"/>
              <a:gd name="connsiteX1" fmla="*/ 496520 w 842254"/>
              <a:gd name="connsiteY1" fmla="*/ 0 h 946242"/>
              <a:gd name="connsiteX2" fmla="*/ 574841 w 842254"/>
              <a:gd name="connsiteY2" fmla="*/ 25627 h 946242"/>
              <a:gd name="connsiteX3" fmla="*/ 816742 w 842254"/>
              <a:gd name="connsiteY3" fmla="*/ 280608 h 946242"/>
              <a:gd name="connsiteX4" fmla="*/ 842254 w 842254"/>
              <a:gd name="connsiteY4" fmla="*/ 367239 h 946242"/>
              <a:gd name="connsiteX5" fmla="*/ 842254 w 842254"/>
              <a:gd name="connsiteY5" fmla="*/ 566978 h 946242"/>
              <a:gd name="connsiteX6" fmla="*/ 816742 w 842254"/>
              <a:gd name="connsiteY6" fmla="*/ 653609 h 946242"/>
              <a:gd name="connsiteX7" fmla="*/ 397907 w 842254"/>
              <a:gd name="connsiteY7" fmla="*/ 946242 h 946242"/>
              <a:gd name="connsiteX8" fmla="*/ 20982 w 842254"/>
              <a:gd name="connsiteY8" fmla="*/ 734996 h 946242"/>
              <a:gd name="connsiteX9" fmla="*/ 0 w 842254"/>
              <a:gd name="connsiteY9" fmla="*/ 694250 h 946242"/>
              <a:gd name="connsiteX10" fmla="*/ 0 w 842254"/>
              <a:gd name="connsiteY10" fmla="*/ 239967 h 946242"/>
              <a:gd name="connsiteX11" fmla="*/ 20982 w 842254"/>
              <a:gd name="connsiteY11" fmla="*/ 199220 h 946242"/>
              <a:gd name="connsiteX12" fmla="*/ 220974 w 842254"/>
              <a:gd name="connsiteY12" fmla="*/ 25627 h 94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2254" h="946242">
                <a:moveTo>
                  <a:pt x="299294" y="0"/>
                </a:moveTo>
                <a:lnTo>
                  <a:pt x="496520" y="0"/>
                </a:lnTo>
                <a:lnTo>
                  <a:pt x="574841" y="25627"/>
                </a:lnTo>
                <a:cubicBezTo>
                  <a:pt x="683605" y="74118"/>
                  <a:pt x="770738" y="165962"/>
                  <a:pt x="816742" y="280608"/>
                </a:cubicBezTo>
                <a:lnTo>
                  <a:pt x="842254" y="367239"/>
                </a:lnTo>
                <a:lnTo>
                  <a:pt x="842254" y="566978"/>
                </a:lnTo>
                <a:lnTo>
                  <a:pt x="816742" y="653609"/>
                </a:lnTo>
                <a:cubicBezTo>
                  <a:pt x="747736" y="825577"/>
                  <a:pt x="586190" y="946242"/>
                  <a:pt x="397907" y="946242"/>
                </a:cubicBezTo>
                <a:cubicBezTo>
                  <a:pt x="241005" y="946242"/>
                  <a:pt x="102669" y="862447"/>
                  <a:pt x="20982" y="734996"/>
                </a:cubicBezTo>
                <a:lnTo>
                  <a:pt x="0" y="694250"/>
                </a:lnTo>
                <a:lnTo>
                  <a:pt x="0" y="239967"/>
                </a:lnTo>
                <a:lnTo>
                  <a:pt x="20982" y="199220"/>
                </a:lnTo>
                <a:cubicBezTo>
                  <a:pt x="69994" y="122750"/>
                  <a:pt x="139400" y="61995"/>
                  <a:pt x="220974" y="25627"/>
                </a:cubicBezTo>
                <a:close/>
              </a:path>
            </a:pathLst>
          </a:custGeom>
        </p:spPr>
      </p:pic>
      <p:pic>
        <p:nvPicPr>
          <p:cNvPr id="39" name="Picture 38" descr="A picture containing person, wall, indoor, posing&#10;&#10;Description automatically generated">
            <a:extLst>
              <a:ext uri="{FF2B5EF4-FFF2-40B4-BE49-F238E27FC236}">
                <a16:creationId xmlns="" xmlns:a16="http://schemas.microsoft.com/office/drawing/2014/main" id="{C3E770E5-7B64-4F76-9675-E43B751D3839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25981" y="1783932"/>
            <a:ext cx="450699" cy="460151"/>
          </a:xfrm>
          <a:custGeom>
            <a:avLst/>
            <a:gdLst>
              <a:gd name="connsiteX0" fmla="*/ 260795 w 898322"/>
              <a:gd name="connsiteY0" fmla="*/ 0 h 917161"/>
              <a:gd name="connsiteX1" fmla="*/ 626737 w 898322"/>
              <a:gd name="connsiteY1" fmla="*/ 0 h 917161"/>
              <a:gd name="connsiteX2" fmla="*/ 697913 w 898322"/>
              <a:gd name="connsiteY2" fmla="*/ 40722 h 917161"/>
              <a:gd name="connsiteX3" fmla="*/ 898322 w 898322"/>
              <a:gd name="connsiteY3" fmla="*/ 438027 h 917161"/>
              <a:gd name="connsiteX4" fmla="*/ 443766 w 898322"/>
              <a:gd name="connsiteY4" fmla="*/ 917161 h 917161"/>
              <a:gd name="connsiteX5" fmla="*/ 24931 w 898322"/>
              <a:gd name="connsiteY5" fmla="*/ 624527 h 917161"/>
              <a:gd name="connsiteX6" fmla="*/ 0 w 898322"/>
              <a:gd name="connsiteY6" fmla="*/ 539869 h 917161"/>
              <a:gd name="connsiteX7" fmla="*/ 0 w 898322"/>
              <a:gd name="connsiteY7" fmla="*/ 336185 h 917161"/>
              <a:gd name="connsiteX8" fmla="*/ 24931 w 898322"/>
              <a:gd name="connsiteY8" fmla="*/ 251527 h 917161"/>
              <a:gd name="connsiteX9" fmla="*/ 189620 w 898322"/>
              <a:gd name="connsiteY9" fmla="*/ 40722 h 91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8322" h="917161">
                <a:moveTo>
                  <a:pt x="260795" y="0"/>
                </a:moveTo>
                <a:lnTo>
                  <a:pt x="626737" y="0"/>
                </a:lnTo>
                <a:lnTo>
                  <a:pt x="697913" y="40722"/>
                </a:lnTo>
                <a:cubicBezTo>
                  <a:pt x="818825" y="126826"/>
                  <a:pt x="898322" y="272641"/>
                  <a:pt x="898322" y="438027"/>
                </a:cubicBezTo>
                <a:cubicBezTo>
                  <a:pt x="898322" y="702645"/>
                  <a:pt x="694810" y="917161"/>
                  <a:pt x="443766" y="917161"/>
                </a:cubicBezTo>
                <a:cubicBezTo>
                  <a:pt x="255483" y="917161"/>
                  <a:pt x="93937" y="796496"/>
                  <a:pt x="24931" y="624527"/>
                </a:cubicBezTo>
                <a:lnTo>
                  <a:pt x="0" y="539869"/>
                </a:lnTo>
                <a:lnTo>
                  <a:pt x="0" y="336185"/>
                </a:lnTo>
                <a:lnTo>
                  <a:pt x="24931" y="251527"/>
                </a:lnTo>
                <a:cubicBezTo>
                  <a:pt x="59434" y="165543"/>
                  <a:pt x="117072" y="92384"/>
                  <a:pt x="189620" y="40722"/>
                </a:cubicBezTo>
                <a:close/>
              </a:path>
            </a:pathLst>
          </a:custGeom>
        </p:spPr>
      </p:pic>
      <p:pic>
        <p:nvPicPr>
          <p:cNvPr id="40" name="Picture 39" descr="A person wearing glasses&#10;&#10;Description automatically generated with low confidence">
            <a:extLst>
              <a:ext uri="{FF2B5EF4-FFF2-40B4-BE49-F238E27FC236}">
                <a16:creationId xmlns="" xmlns:a16="http://schemas.microsoft.com/office/drawing/2014/main" id="{AFE2247D-F1B8-4CE6-B501-805FB3FD1AFA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4417" y="3885865"/>
            <a:ext cx="456113" cy="480775"/>
          </a:xfrm>
          <a:custGeom>
            <a:avLst/>
            <a:gdLst>
              <a:gd name="connsiteX0" fmla="*/ 454556 w 909112"/>
              <a:gd name="connsiteY0" fmla="*/ 0 h 958268"/>
              <a:gd name="connsiteX1" fmla="*/ 909112 w 909112"/>
              <a:gd name="connsiteY1" fmla="*/ 479134 h 958268"/>
              <a:gd name="connsiteX2" fmla="*/ 454556 w 909112"/>
              <a:gd name="connsiteY2" fmla="*/ 958268 h 958268"/>
              <a:gd name="connsiteX3" fmla="*/ 0 w 909112"/>
              <a:gd name="connsiteY3" fmla="*/ 479134 h 958268"/>
              <a:gd name="connsiteX4" fmla="*/ 454556 w 909112"/>
              <a:gd name="connsiteY4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112" h="958268">
                <a:moveTo>
                  <a:pt x="454556" y="0"/>
                </a:moveTo>
                <a:cubicBezTo>
                  <a:pt x="705600" y="0"/>
                  <a:pt x="909112" y="214516"/>
                  <a:pt x="909112" y="479134"/>
                </a:cubicBezTo>
                <a:cubicBezTo>
                  <a:pt x="909112" y="743752"/>
                  <a:pt x="705600" y="958268"/>
                  <a:pt x="454556" y="958268"/>
                </a:cubicBezTo>
                <a:cubicBezTo>
                  <a:pt x="203512" y="958268"/>
                  <a:pt x="0" y="743752"/>
                  <a:pt x="0" y="479134"/>
                </a:cubicBezTo>
                <a:cubicBezTo>
                  <a:pt x="0" y="214516"/>
                  <a:pt x="203512" y="0"/>
                  <a:pt x="454556" y="0"/>
                </a:cubicBezTo>
                <a:close/>
              </a:path>
            </a:pathLst>
          </a:custGeom>
        </p:spPr>
      </p:pic>
      <p:pic>
        <p:nvPicPr>
          <p:cNvPr id="41" name="Picture 40" descr="A picture containing person, person, staring&#10;&#10;Description automatically generated">
            <a:extLst>
              <a:ext uri="{FF2B5EF4-FFF2-40B4-BE49-F238E27FC236}">
                <a16:creationId xmlns="" xmlns:a16="http://schemas.microsoft.com/office/drawing/2014/main" id="{30A99B35-0961-43A1-870B-57EE2797B795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81419" y="3677666"/>
            <a:ext cx="396929" cy="432924"/>
          </a:xfrm>
          <a:custGeom>
            <a:avLst/>
            <a:gdLst>
              <a:gd name="connsiteX0" fmla="*/ 102623 w 791149"/>
              <a:gd name="connsiteY0" fmla="*/ 0 h 862893"/>
              <a:gd name="connsiteX1" fmla="*/ 642068 w 791149"/>
              <a:gd name="connsiteY1" fmla="*/ 0 h 862893"/>
              <a:gd name="connsiteX2" fmla="*/ 693765 w 791149"/>
              <a:gd name="connsiteY2" fmla="*/ 44960 h 862893"/>
              <a:gd name="connsiteX3" fmla="*/ 749270 w 791149"/>
              <a:gd name="connsiteY3" fmla="*/ 115871 h 862893"/>
              <a:gd name="connsiteX4" fmla="*/ 791149 w 791149"/>
              <a:gd name="connsiteY4" fmla="*/ 197199 h 862893"/>
              <a:gd name="connsiteX5" fmla="*/ 791149 w 791149"/>
              <a:gd name="connsiteY5" fmla="*/ 570319 h 862893"/>
              <a:gd name="connsiteX6" fmla="*/ 749270 w 791149"/>
              <a:gd name="connsiteY6" fmla="*/ 651647 h 862893"/>
              <a:gd name="connsiteX7" fmla="*/ 372345 w 791149"/>
              <a:gd name="connsiteY7" fmla="*/ 862893 h 862893"/>
              <a:gd name="connsiteX8" fmla="*/ 50926 w 791149"/>
              <a:gd name="connsiteY8" fmla="*/ 722558 h 862893"/>
              <a:gd name="connsiteX9" fmla="*/ 0 w 791149"/>
              <a:gd name="connsiteY9" fmla="*/ 657498 h 862893"/>
              <a:gd name="connsiteX10" fmla="*/ 0 w 791149"/>
              <a:gd name="connsiteY10" fmla="*/ 110020 h 862893"/>
              <a:gd name="connsiteX11" fmla="*/ 50926 w 791149"/>
              <a:gd name="connsiteY11" fmla="*/ 44960 h 86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1149" h="862893">
                <a:moveTo>
                  <a:pt x="102623" y="0"/>
                </a:moveTo>
                <a:lnTo>
                  <a:pt x="642068" y="0"/>
                </a:lnTo>
                <a:lnTo>
                  <a:pt x="693765" y="44960"/>
                </a:lnTo>
                <a:cubicBezTo>
                  <a:pt x="714329" y="66637"/>
                  <a:pt x="732933" y="90381"/>
                  <a:pt x="749270" y="115871"/>
                </a:cubicBezTo>
                <a:lnTo>
                  <a:pt x="791149" y="197199"/>
                </a:lnTo>
                <a:lnTo>
                  <a:pt x="791149" y="570319"/>
                </a:lnTo>
                <a:lnTo>
                  <a:pt x="749270" y="651647"/>
                </a:lnTo>
                <a:cubicBezTo>
                  <a:pt x="667583" y="779098"/>
                  <a:pt x="529248" y="862893"/>
                  <a:pt x="372345" y="862893"/>
                </a:cubicBezTo>
                <a:cubicBezTo>
                  <a:pt x="246823" y="862893"/>
                  <a:pt x="133184" y="809264"/>
                  <a:pt x="50926" y="722558"/>
                </a:cubicBezTo>
                <a:lnTo>
                  <a:pt x="0" y="657498"/>
                </a:lnTo>
                <a:lnTo>
                  <a:pt x="0" y="110020"/>
                </a:lnTo>
                <a:lnTo>
                  <a:pt x="50926" y="44960"/>
                </a:lnTo>
                <a:close/>
              </a:path>
            </a:pathLst>
          </a:custGeom>
        </p:spPr>
      </p:pic>
      <p:pic>
        <p:nvPicPr>
          <p:cNvPr id="42" name="Picture 41" descr="A person smiling for the camera&#10;&#10;Description automatically generated with medium confidence">
            <a:extLst>
              <a:ext uri="{FF2B5EF4-FFF2-40B4-BE49-F238E27FC236}">
                <a16:creationId xmlns="" xmlns:a16="http://schemas.microsoft.com/office/drawing/2014/main" id="{4583004B-17DE-4B2B-AB45-D5180DFDC522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1639" y="1484463"/>
            <a:ext cx="387083" cy="480775"/>
          </a:xfrm>
          <a:custGeom>
            <a:avLst/>
            <a:gdLst>
              <a:gd name="connsiteX0" fmla="*/ 357120 w 771525"/>
              <a:gd name="connsiteY0" fmla="*/ 0 h 958268"/>
              <a:gd name="connsiteX1" fmla="*/ 734045 w 771525"/>
              <a:gd name="connsiteY1" fmla="*/ 211246 h 958268"/>
              <a:gd name="connsiteX2" fmla="*/ 771525 w 771525"/>
              <a:gd name="connsiteY2" fmla="*/ 284031 h 958268"/>
              <a:gd name="connsiteX3" fmla="*/ 771525 w 771525"/>
              <a:gd name="connsiteY3" fmla="*/ 674237 h 958268"/>
              <a:gd name="connsiteX4" fmla="*/ 734045 w 771525"/>
              <a:gd name="connsiteY4" fmla="*/ 747022 h 958268"/>
              <a:gd name="connsiteX5" fmla="*/ 357120 w 771525"/>
              <a:gd name="connsiteY5" fmla="*/ 958268 h 958268"/>
              <a:gd name="connsiteX6" fmla="*/ 35701 w 771525"/>
              <a:gd name="connsiteY6" fmla="*/ 817933 h 958268"/>
              <a:gd name="connsiteX7" fmla="*/ 0 w 771525"/>
              <a:gd name="connsiteY7" fmla="*/ 772324 h 958268"/>
              <a:gd name="connsiteX8" fmla="*/ 0 w 771525"/>
              <a:gd name="connsiteY8" fmla="*/ 185944 h 958268"/>
              <a:gd name="connsiteX9" fmla="*/ 35701 w 771525"/>
              <a:gd name="connsiteY9" fmla="*/ 140335 h 958268"/>
              <a:gd name="connsiteX10" fmla="*/ 357120 w 771525"/>
              <a:gd name="connsiteY10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1525" h="958268">
                <a:moveTo>
                  <a:pt x="357120" y="0"/>
                </a:moveTo>
                <a:cubicBezTo>
                  <a:pt x="514023" y="0"/>
                  <a:pt x="652358" y="83795"/>
                  <a:pt x="734045" y="211246"/>
                </a:cubicBezTo>
                <a:lnTo>
                  <a:pt x="771525" y="284031"/>
                </a:lnTo>
                <a:lnTo>
                  <a:pt x="771525" y="674237"/>
                </a:lnTo>
                <a:lnTo>
                  <a:pt x="734045" y="747022"/>
                </a:lnTo>
                <a:cubicBezTo>
                  <a:pt x="652358" y="874473"/>
                  <a:pt x="514023" y="958268"/>
                  <a:pt x="357120" y="958268"/>
                </a:cubicBezTo>
                <a:cubicBezTo>
                  <a:pt x="231598" y="958268"/>
                  <a:pt x="117959" y="904639"/>
                  <a:pt x="35701" y="817933"/>
                </a:cubicBezTo>
                <a:lnTo>
                  <a:pt x="0" y="772324"/>
                </a:lnTo>
                <a:lnTo>
                  <a:pt x="0" y="185944"/>
                </a:lnTo>
                <a:lnTo>
                  <a:pt x="35701" y="140335"/>
                </a:lnTo>
                <a:cubicBezTo>
                  <a:pt x="117959" y="53629"/>
                  <a:pt x="231598" y="0"/>
                  <a:pt x="357120" y="0"/>
                </a:cubicBezTo>
                <a:close/>
              </a:path>
            </a:pathLst>
          </a:custGeom>
        </p:spPr>
      </p:pic>
      <p:pic>
        <p:nvPicPr>
          <p:cNvPr id="19" name="Picture 18" descr="A person wearing a hat&#10;&#10;Description automatically generated with medium confidence">
            <a:extLst>
              <a:ext uri="{FF2B5EF4-FFF2-40B4-BE49-F238E27FC236}">
                <a16:creationId xmlns="" xmlns:a16="http://schemas.microsoft.com/office/drawing/2014/main" id="{6EE720F1-EBE1-4925-8341-893BF2A4E321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57048" y="2649673"/>
            <a:ext cx="453460" cy="480775"/>
          </a:xfrm>
          <a:custGeom>
            <a:avLst/>
            <a:gdLst>
              <a:gd name="connsiteX0" fmla="*/ 449268 w 903824"/>
              <a:gd name="connsiteY0" fmla="*/ 0 h 958268"/>
              <a:gd name="connsiteX1" fmla="*/ 903824 w 903824"/>
              <a:gd name="connsiteY1" fmla="*/ 479134 h 958268"/>
              <a:gd name="connsiteX2" fmla="*/ 449268 w 903824"/>
              <a:gd name="connsiteY2" fmla="*/ 958268 h 958268"/>
              <a:gd name="connsiteX3" fmla="*/ 3947 w 903824"/>
              <a:gd name="connsiteY3" fmla="*/ 575696 h 958268"/>
              <a:gd name="connsiteX4" fmla="*/ 0 w 903824"/>
              <a:gd name="connsiteY4" fmla="*/ 534426 h 958268"/>
              <a:gd name="connsiteX5" fmla="*/ 0 w 903824"/>
              <a:gd name="connsiteY5" fmla="*/ 423842 h 958268"/>
              <a:gd name="connsiteX6" fmla="*/ 3947 w 903824"/>
              <a:gd name="connsiteY6" fmla="*/ 382572 h 958268"/>
              <a:gd name="connsiteX7" fmla="*/ 449268 w 903824"/>
              <a:gd name="connsiteY7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3824" h="958268">
                <a:moveTo>
                  <a:pt x="449268" y="0"/>
                </a:moveTo>
                <a:cubicBezTo>
                  <a:pt x="700312" y="0"/>
                  <a:pt x="903824" y="214516"/>
                  <a:pt x="903824" y="479134"/>
                </a:cubicBezTo>
                <a:cubicBezTo>
                  <a:pt x="903824" y="743752"/>
                  <a:pt x="700312" y="958268"/>
                  <a:pt x="449268" y="958268"/>
                </a:cubicBezTo>
                <a:cubicBezTo>
                  <a:pt x="229605" y="958268"/>
                  <a:pt x="46333" y="794029"/>
                  <a:pt x="3947" y="575696"/>
                </a:cubicBezTo>
                <a:lnTo>
                  <a:pt x="0" y="534426"/>
                </a:lnTo>
                <a:lnTo>
                  <a:pt x="0" y="423842"/>
                </a:lnTo>
                <a:lnTo>
                  <a:pt x="3947" y="382572"/>
                </a:lnTo>
                <a:cubicBezTo>
                  <a:pt x="46333" y="164239"/>
                  <a:pt x="229605" y="0"/>
                  <a:pt x="449268" y="0"/>
                </a:cubicBezTo>
                <a:close/>
              </a:path>
            </a:pathLst>
          </a:custGeom>
        </p:spPr>
      </p:pic>
      <p:sp>
        <p:nvSpPr>
          <p:cNvPr id="43" name="Content Placeholder 3">
            <a:extLst>
              <a:ext uri="{FF2B5EF4-FFF2-40B4-BE49-F238E27FC236}">
                <a16:creationId xmlns="" xmlns:a16="http://schemas.microsoft.com/office/drawing/2014/main" id="{6382915A-4EEB-4E46-9908-D61CEBFC05EC}"/>
              </a:ext>
            </a:extLst>
          </p:cNvPr>
          <p:cNvSpPr txBox="1">
            <a:spLocks/>
          </p:cNvSpPr>
          <p:nvPr/>
        </p:nvSpPr>
        <p:spPr>
          <a:xfrm>
            <a:off x="431498" y="1078391"/>
            <a:ext cx="3318998" cy="1322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None/>
            </a:pPr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Headquartered in Silicon Valley</a:t>
            </a:r>
          </a:p>
        </p:txBody>
      </p:sp>
      <p:sp>
        <p:nvSpPr>
          <p:cNvPr id="44" name="Content Placeholder 3">
            <a:extLst>
              <a:ext uri="{FF2B5EF4-FFF2-40B4-BE49-F238E27FC236}">
                <a16:creationId xmlns="" xmlns:a16="http://schemas.microsoft.com/office/drawing/2014/main" id="{1C6861D5-8F5C-4B17-A0F0-6B3B0092EC5D}"/>
              </a:ext>
            </a:extLst>
          </p:cNvPr>
          <p:cNvSpPr txBox="1">
            <a:spLocks/>
          </p:cNvSpPr>
          <p:nvPr/>
        </p:nvSpPr>
        <p:spPr>
          <a:xfrm>
            <a:off x="403929" y="4169958"/>
            <a:ext cx="2899782" cy="2586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None/>
            </a:pPr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Incorporated in 2004, with history back to 1994.</a:t>
            </a:r>
          </a:p>
          <a:p>
            <a:pPr>
              <a:spcBef>
                <a:spcPts val="3000"/>
              </a:spcBef>
            </a:pPr>
            <a:endParaRPr lang="en-US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1" name="Picture 30" descr="A person in a suit&#10;&#10;Description automatically generated with medium confidence">
            <a:extLst>
              <a:ext uri="{FF2B5EF4-FFF2-40B4-BE49-F238E27FC236}">
                <a16:creationId xmlns="" xmlns:a16="http://schemas.microsoft.com/office/drawing/2014/main" id="{9DFD9CC3-8457-40D9-8E9E-13D66BBCF902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60727" y="3722457"/>
            <a:ext cx="422570" cy="480775"/>
          </a:xfrm>
          <a:custGeom>
            <a:avLst/>
            <a:gdLst>
              <a:gd name="connsiteX0" fmla="*/ 421127 w 842254"/>
              <a:gd name="connsiteY0" fmla="*/ 0 h 958268"/>
              <a:gd name="connsiteX1" fmla="*/ 839962 w 842254"/>
              <a:gd name="connsiteY1" fmla="*/ 292634 h 958268"/>
              <a:gd name="connsiteX2" fmla="*/ 842254 w 842254"/>
              <a:gd name="connsiteY2" fmla="*/ 300418 h 958268"/>
              <a:gd name="connsiteX3" fmla="*/ 842254 w 842254"/>
              <a:gd name="connsiteY3" fmla="*/ 657851 h 958268"/>
              <a:gd name="connsiteX4" fmla="*/ 839962 w 842254"/>
              <a:gd name="connsiteY4" fmla="*/ 665635 h 958268"/>
              <a:gd name="connsiteX5" fmla="*/ 421127 w 842254"/>
              <a:gd name="connsiteY5" fmla="*/ 958268 h 958268"/>
              <a:gd name="connsiteX6" fmla="*/ 2292 w 842254"/>
              <a:gd name="connsiteY6" fmla="*/ 665635 h 958268"/>
              <a:gd name="connsiteX7" fmla="*/ 0 w 842254"/>
              <a:gd name="connsiteY7" fmla="*/ 657851 h 958268"/>
              <a:gd name="connsiteX8" fmla="*/ 0 w 842254"/>
              <a:gd name="connsiteY8" fmla="*/ 300418 h 958268"/>
              <a:gd name="connsiteX9" fmla="*/ 2292 w 842254"/>
              <a:gd name="connsiteY9" fmla="*/ 292634 h 958268"/>
              <a:gd name="connsiteX10" fmla="*/ 421127 w 842254"/>
              <a:gd name="connsiteY10" fmla="*/ 0 h 95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42254" h="958268">
                <a:moveTo>
                  <a:pt x="421127" y="0"/>
                </a:moveTo>
                <a:cubicBezTo>
                  <a:pt x="609410" y="0"/>
                  <a:pt x="770956" y="120665"/>
                  <a:pt x="839962" y="292634"/>
                </a:cubicBezTo>
                <a:lnTo>
                  <a:pt x="842254" y="300418"/>
                </a:lnTo>
                <a:lnTo>
                  <a:pt x="842254" y="657851"/>
                </a:lnTo>
                <a:lnTo>
                  <a:pt x="839962" y="665635"/>
                </a:lnTo>
                <a:cubicBezTo>
                  <a:pt x="770956" y="837603"/>
                  <a:pt x="609410" y="958268"/>
                  <a:pt x="421127" y="958268"/>
                </a:cubicBezTo>
                <a:cubicBezTo>
                  <a:pt x="232844" y="958268"/>
                  <a:pt x="71298" y="837603"/>
                  <a:pt x="2292" y="665635"/>
                </a:cubicBezTo>
                <a:lnTo>
                  <a:pt x="0" y="657851"/>
                </a:lnTo>
                <a:lnTo>
                  <a:pt x="0" y="300418"/>
                </a:lnTo>
                <a:lnTo>
                  <a:pt x="2292" y="292634"/>
                </a:lnTo>
                <a:cubicBezTo>
                  <a:pt x="71298" y="120665"/>
                  <a:pt x="232844" y="0"/>
                  <a:pt x="42112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794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Content Placeholder 6" descr="Text&#10;&#10;Description automatically generated">
            <a:extLst>
              <a:ext uri="{FF2B5EF4-FFF2-40B4-BE49-F238E27FC236}">
                <a16:creationId xmlns="" xmlns:a16="http://schemas.microsoft.com/office/drawing/2014/main" id="{854BADF7-4ED1-4185-BAEB-D96E63F593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3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388"/>
          <a:stretch/>
        </p:blipFill>
        <p:spPr>
          <a:xfrm>
            <a:off x="-76200" y="-99012"/>
            <a:ext cx="12352867" cy="695296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9000"/>
              </a:srgbClr>
            </a:outerShdw>
          </a:effectLst>
        </p:spPr>
      </p:pic>
      <p:sp>
        <p:nvSpPr>
          <p:cNvPr id="54" name="Content Placeholder 3">
            <a:extLst>
              <a:ext uri="{FF2B5EF4-FFF2-40B4-BE49-F238E27FC236}">
                <a16:creationId xmlns="" xmlns:a16="http://schemas.microsoft.com/office/drawing/2014/main" id="{F1519A75-7A1D-4262-9967-C8195BB2397C}"/>
              </a:ext>
            </a:extLst>
          </p:cNvPr>
          <p:cNvSpPr txBox="1">
            <a:spLocks/>
          </p:cNvSpPr>
          <p:nvPr/>
        </p:nvSpPr>
        <p:spPr>
          <a:xfrm>
            <a:off x="665688" y="3756837"/>
            <a:ext cx="292608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Hall Effect Thrusters (NASA, LM/AJR)</a:t>
            </a:r>
          </a:p>
        </p:txBody>
      </p:sp>
      <p:sp>
        <p:nvSpPr>
          <p:cNvPr id="78" name="Content Placeholder 3">
            <a:extLst>
              <a:ext uri="{FF2B5EF4-FFF2-40B4-BE49-F238E27FC236}">
                <a16:creationId xmlns="" xmlns:a16="http://schemas.microsoft.com/office/drawing/2014/main" id="{C609A420-3E10-4A78-B36D-1D4FA93DB32A}"/>
              </a:ext>
            </a:extLst>
          </p:cNvPr>
          <p:cNvSpPr txBox="1">
            <a:spLocks/>
          </p:cNvSpPr>
          <p:nvPr/>
        </p:nvSpPr>
        <p:spPr>
          <a:xfrm>
            <a:off x="6962428" y="3551432"/>
            <a:ext cx="3485251" cy="2764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1" name="Content Placeholder 3">
            <a:extLst>
              <a:ext uri="{FF2B5EF4-FFF2-40B4-BE49-F238E27FC236}">
                <a16:creationId xmlns="" xmlns:a16="http://schemas.microsoft.com/office/drawing/2014/main" id="{B4CA554E-5CD9-4109-91E3-245F3937BFC8}"/>
              </a:ext>
            </a:extLst>
          </p:cNvPr>
          <p:cNvSpPr txBox="1">
            <a:spLocks/>
          </p:cNvSpPr>
          <p:nvPr/>
        </p:nvSpPr>
        <p:spPr>
          <a:xfrm>
            <a:off x="3379320" y="3756837"/>
            <a:ext cx="292608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Nuclear </a:t>
            </a:r>
          </a:p>
          <a:p>
            <a:r>
              <a:rPr lang="en-US" sz="2400" dirty="0"/>
              <a:t>Fuel Recovery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="" xmlns:a16="http://schemas.microsoft.com/office/drawing/2014/main" id="{9D211945-3B0C-4DDD-A11B-C52D1511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147" y="6295649"/>
            <a:ext cx="2743200" cy="425642"/>
          </a:xfrm>
        </p:spPr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Content Placeholder 3">
            <a:extLst>
              <a:ext uri="{FF2B5EF4-FFF2-40B4-BE49-F238E27FC236}">
                <a16:creationId xmlns="" xmlns:a16="http://schemas.microsoft.com/office/drawing/2014/main" id="{B4CA554E-5CD9-4109-91E3-245F3937BFC8}"/>
              </a:ext>
            </a:extLst>
          </p:cNvPr>
          <p:cNvSpPr txBox="1">
            <a:spLocks/>
          </p:cNvSpPr>
          <p:nvPr/>
        </p:nvSpPr>
        <p:spPr>
          <a:xfrm>
            <a:off x="5938112" y="3756837"/>
            <a:ext cx="292608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Vehicle Based</a:t>
            </a:r>
          </a:p>
          <a:p>
            <a:r>
              <a:rPr lang="en-US" sz="2400" dirty="0"/>
              <a:t>Threat Detection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="" xmlns:a16="http://schemas.microsoft.com/office/drawing/2014/main" id="{B4CA554E-5CD9-4109-91E3-245F3937BFC8}"/>
              </a:ext>
            </a:extLst>
          </p:cNvPr>
          <p:cNvSpPr txBox="1">
            <a:spLocks/>
          </p:cNvSpPr>
          <p:nvPr/>
        </p:nvSpPr>
        <p:spPr>
          <a:xfrm>
            <a:off x="8603216" y="3756837"/>
            <a:ext cx="292608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Spacecraft</a:t>
            </a:r>
          </a:p>
          <a:p>
            <a:r>
              <a:rPr lang="en-US" sz="2400" dirty="0"/>
              <a:t>Nuclear Reactors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="" xmlns:a16="http://schemas.microsoft.com/office/drawing/2014/main" id="{1C6861D5-8F5C-4B17-A0F0-6B3B0092EC5D}"/>
              </a:ext>
            </a:extLst>
          </p:cNvPr>
          <p:cNvSpPr txBox="1">
            <a:spLocks/>
          </p:cNvSpPr>
          <p:nvPr/>
        </p:nvSpPr>
        <p:spPr>
          <a:xfrm>
            <a:off x="6299015" y="1082167"/>
            <a:ext cx="3064917" cy="1245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 sz="2400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="" xmlns:a16="http://schemas.microsoft.com/office/drawing/2014/main" id="{2A3AC17A-DD5E-4758-9798-949F8B78D926}"/>
              </a:ext>
            </a:extLst>
          </p:cNvPr>
          <p:cNvSpPr txBox="1">
            <a:spLocks/>
          </p:cNvSpPr>
          <p:nvPr/>
        </p:nvSpPr>
        <p:spPr>
          <a:xfrm>
            <a:off x="626672" y="961015"/>
            <a:ext cx="292608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Test Reactors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(Idaho Nat. Labs)</a:t>
            </a:r>
          </a:p>
        </p:txBody>
      </p:sp>
      <p:sp>
        <p:nvSpPr>
          <p:cNvPr id="44" name="Content Placeholder 3">
            <a:extLst>
              <a:ext uri="{FF2B5EF4-FFF2-40B4-BE49-F238E27FC236}">
                <a16:creationId xmlns="" xmlns:a16="http://schemas.microsoft.com/office/drawing/2014/main" id="{1C6861D5-8F5C-4B17-A0F0-6B3B0092EC5D}"/>
              </a:ext>
            </a:extLst>
          </p:cNvPr>
          <p:cNvSpPr txBox="1">
            <a:spLocks/>
          </p:cNvSpPr>
          <p:nvPr/>
        </p:nvSpPr>
        <p:spPr>
          <a:xfrm>
            <a:off x="3379320" y="977300"/>
            <a:ext cx="292608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Thermionics</a:t>
            </a:r>
          </a:p>
          <a:p>
            <a:r>
              <a:rPr lang="en-US" sz="2400" dirty="0"/>
              <a:t>(Modern Electron)</a:t>
            </a:r>
          </a:p>
        </p:txBody>
      </p:sp>
      <p:sp>
        <p:nvSpPr>
          <p:cNvPr id="53" name="Content Placeholder 3">
            <a:extLst>
              <a:ext uri="{FF2B5EF4-FFF2-40B4-BE49-F238E27FC236}">
                <a16:creationId xmlns="" xmlns:a16="http://schemas.microsoft.com/office/drawing/2014/main" id="{A79A640A-4279-4E02-84E6-A104204B7F77}"/>
              </a:ext>
            </a:extLst>
          </p:cNvPr>
          <p:cNvSpPr txBox="1">
            <a:spLocks/>
          </p:cNvSpPr>
          <p:nvPr/>
        </p:nvSpPr>
        <p:spPr>
          <a:xfrm>
            <a:off x="5938112" y="977300"/>
            <a:ext cx="292608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Hypersonics and Electron Cooling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8603216" y="977300"/>
            <a:ext cx="2926080" cy="123444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TW" sz="2400" dirty="0">
                <a:solidFill>
                  <a:schemeClr val="bg1"/>
                </a:solidFill>
              </a:rPr>
              <a:t>Energy </a:t>
            </a:r>
          </a:p>
          <a:p>
            <a:pPr algn="ctr"/>
            <a:r>
              <a:rPr lang="en-US" altLang="zh-TW" sz="2400" dirty="0">
                <a:solidFill>
                  <a:schemeClr val="bg1"/>
                </a:solidFill>
              </a:rPr>
              <a:t>and Lasers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9F038DAC-9BCF-4B9A-8174-F5F90D22C81E}"/>
              </a:ext>
            </a:extLst>
          </p:cNvPr>
          <p:cNvGrpSpPr/>
          <p:nvPr/>
        </p:nvGrpSpPr>
        <p:grpSpPr>
          <a:xfrm>
            <a:off x="414382" y="154747"/>
            <a:ext cx="4779918" cy="711200"/>
            <a:chOff x="451554" y="160867"/>
            <a:chExt cx="4361078" cy="711200"/>
          </a:xfrm>
        </p:grpSpPr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849D7F6C-A844-4FE7-8E1C-59DA408B3C4C}"/>
                </a:ext>
              </a:extLst>
            </p:cNvPr>
            <p:cNvSpPr txBox="1"/>
            <p:nvPr/>
          </p:nvSpPr>
          <p:spPr>
            <a:xfrm>
              <a:off x="919073" y="310785"/>
              <a:ext cx="389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/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52" name="Picture 51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1524CE60-FE6A-4798-8738-85420D7CD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54" y="160867"/>
              <a:ext cx="795868" cy="711200"/>
            </a:xfrm>
            <a:prstGeom prst="rect">
              <a:avLst/>
            </a:prstGeom>
          </p:spPr>
        </p:pic>
      </p:grpSp>
      <p:sp>
        <p:nvSpPr>
          <p:cNvPr id="95" name="Content Placeholder 3">
            <a:extLst>
              <a:ext uri="{FF2B5EF4-FFF2-40B4-BE49-F238E27FC236}">
                <a16:creationId xmlns="" xmlns:a16="http://schemas.microsoft.com/office/drawing/2014/main" id="{32A22427-22E7-4A0E-B219-FA4C07C471B9}"/>
              </a:ext>
            </a:extLst>
          </p:cNvPr>
          <p:cNvSpPr txBox="1">
            <a:spLocks/>
          </p:cNvSpPr>
          <p:nvPr/>
        </p:nvSpPr>
        <p:spPr>
          <a:xfrm>
            <a:off x="5824752" y="280712"/>
            <a:ext cx="6318781" cy="801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0"/>
              </a:spcBef>
              <a:buNone/>
            </a:pPr>
            <a:r>
              <a:rPr lang="en-US" sz="4000" dirty="0">
                <a:solidFill>
                  <a:schemeClr val="bg1"/>
                </a:solidFill>
              </a:rPr>
              <a:t>Focus Areas Now Supported</a:t>
            </a:r>
          </a:p>
        </p:txBody>
      </p:sp>
      <p:pic>
        <p:nvPicPr>
          <p:cNvPr id="32" name="Picture 31" descr="A picture containing laser, red, light, dark&#10;&#10;Description automatically generated">
            <a:extLst>
              <a:ext uri="{FF2B5EF4-FFF2-40B4-BE49-F238E27FC236}">
                <a16:creationId xmlns="" xmlns:a16="http://schemas.microsoft.com/office/drawing/2014/main" id="{F07FC062-9F91-4F50-A8D4-F151D7A0E1F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6176" y="2195455"/>
            <a:ext cx="1280160" cy="1280160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3395B922-D0A6-4839-B8BB-24332F519FE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5616" y="4942126"/>
            <a:ext cx="1280160" cy="1280160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9D324923-DA23-4011-B9D2-D1AB09BC8C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3443" y="4934837"/>
            <a:ext cx="1280160" cy="1280160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 descr="A picture containing invertebrate&#10;&#10;Description automatically generated">
            <a:extLst>
              <a:ext uri="{FF2B5EF4-FFF2-40B4-BE49-F238E27FC236}">
                <a16:creationId xmlns="" xmlns:a16="http://schemas.microsoft.com/office/drawing/2014/main" id="{65EE0F5F-055F-42AE-9375-DEC7D1EABC6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9844" y="2211740"/>
            <a:ext cx="1280160" cy="1280160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 descr="A picture containing nature&#10;&#10;Description automatically generated">
            <a:extLst>
              <a:ext uri="{FF2B5EF4-FFF2-40B4-BE49-F238E27FC236}">
                <a16:creationId xmlns="" xmlns:a16="http://schemas.microsoft.com/office/drawing/2014/main" id="{E79E5B31-4898-49BE-9BE3-D90A7F5B60A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2280" y="2211740"/>
            <a:ext cx="1280160" cy="1280160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36" descr="A picture containing light, night, lit, dark&#10;&#10;Description automatically generated">
            <a:extLst>
              <a:ext uri="{FF2B5EF4-FFF2-40B4-BE49-F238E27FC236}">
                <a16:creationId xmlns="" xmlns:a16="http://schemas.microsoft.com/office/drawing/2014/main" id="{A67385DE-9656-4310-A600-67F1BC611E4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7489" y="4933570"/>
            <a:ext cx="1280160" cy="1281427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B3C7B8D9-3475-465B-BCCE-109B2300312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61072" y="2195455"/>
            <a:ext cx="1280160" cy="1280160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74E9ECE0-BC60-459E-A24C-3920F2681F4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6224" y="4988432"/>
            <a:ext cx="1280160" cy="1276885"/>
          </a:xfrm>
          <a:custGeom>
            <a:avLst/>
            <a:gdLst>
              <a:gd name="connsiteX0" fmla="*/ 1194629 w 2389258"/>
              <a:gd name="connsiteY0" fmla="*/ 0 h 2389258"/>
              <a:gd name="connsiteX1" fmla="*/ 2389258 w 2389258"/>
              <a:gd name="connsiteY1" fmla="*/ 1194629 h 2389258"/>
              <a:gd name="connsiteX2" fmla="*/ 1194629 w 2389258"/>
              <a:gd name="connsiteY2" fmla="*/ 2389258 h 2389258"/>
              <a:gd name="connsiteX3" fmla="*/ 0 w 2389258"/>
              <a:gd name="connsiteY3" fmla="*/ 1194629 h 2389258"/>
              <a:gd name="connsiteX4" fmla="*/ 1194629 w 2389258"/>
              <a:gd name="connsiteY4" fmla="*/ 0 h 238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9258" h="2389258">
                <a:moveTo>
                  <a:pt x="1194629" y="0"/>
                </a:moveTo>
                <a:cubicBezTo>
                  <a:pt x="1854404" y="0"/>
                  <a:pt x="2389258" y="534854"/>
                  <a:pt x="2389258" y="1194629"/>
                </a:cubicBezTo>
                <a:cubicBezTo>
                  <a:pt x="2389258" y="1854404"/>
                  <a:pt x="1854404" y="2389258"/>
                  <a:pt x="1194629" y="2389258"/>
                </a:cubicBezTo>
                <a:cubicBezTo>
                  <a:pt x="534854" y="2389258"/>
                  <a:pt x="0" y="1854404"/>
                  <a:pt x="0" y="1194629"/>
                </a:cubicBezTo>
                <a:cubicBezTo>
                  <a:pt x="0" y="534854"/>
                  <a:pt x="534854" y="0"/>
                  <a:pt x="1194629" y="0"/>
                </a:cubicBezTo>
                <a:close/>
              </a:path>
            </a:pathLst>
          </a:custGeom>
          <a:ln w="19050">
            <a:noFill/>
          </a:ln>
          <a:effectLst>
            <a:glow rad="127000">
              <a:schemeClr val="bg1">
                <a:alpha val="62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6160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C4C4856-2FF2-4220-9FF5-734FFE218146}"/>
              </a:ext>
            </a:extLst>
          </p:cNvPr>
          <p:cNvGrpSpPr/>
          <p:nvPr/>
        </p:nvGrpSpPr>
        <p:grpSpPr>
          <a:xfrm>
            <a:off x="-563300" y="1892437"/>
            <a:ext cx="7961958" cy="3738726"/>
            <a:chOff x="-563300" y="1892437"/>
            <a:chExt cx="7961958" cy="3738726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84DAEC68-53BB-4584-B295-C6535E69E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31" b="89838" l="8756" r="95059">
                          <a14:foregroundMark x1="16168" y1="25404" x2="8756" y2="22479"/>
                          <a14:foregroundMark x1="86693" y1="50808" x2="91851" y2="52040"/>
                          <a14:foregroundMark x1="92198" y1="52425" x2="95059" y2="52425"/>
                          <a14:foregroundMark x1="90377" y1="51963" x2="93238" y2="51963"/>
                          <a14:foregroundMark x1="67620" y1="73287" x2="71912" y2="73518"/>
                          <a14:foregroundMark x1="45210" y1="58507" x2="49762" y2="62587"/>
                          <a14:foregroundMark x1="49762" y1="62587" x2="49892" y2="62587"/>
                        </a14:backgroundRemoval>
                      </a14:imgEffect>
                      <a14:imgEffect>
                        <a14:sharpenSoften amount="-30000"/>
                      </a14:imgEffect>
                      <a14:imgEffect>
                        <a14:brightnessContrast bright="-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35795" flipH="1">
              <a:off x="758749" y="1892437"/>
              <a:ext cx="6639909" cy="37387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A166DD0D-B3DC-4DEB-8BA6-EB9CAA910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alphaModFix amt="42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2912" r="7137"/>
            <a:stretch/>
          </p:blipFill>
          <p:spPr>
            <a:xfrm rot="21132540" flipV="1">
              <a:off x="-563300" y="3586125"/>
              <a:ext cx="3084193" cy="1021967"/>
            </a:xfrm>
            <a:custGeom>
              <a:avLst/>
              <a:gdLst>
                <a:gd name="connsiteX0" fmla="*/ 2238730 w 2787477"/>
                <a:gd name="connsiteY0" fmla="*/ 1679579 h 1679579"/>
                <a:gd name="connsiteX1" fmla="*/ 2249850 w 2787477"/>
                <a:gd name="connsiteY1" fmla="*/ 1620239 h 1679579"/>
                <a:gd name="connsiteX2" fmla="*/ 2336962 w 2787477"/>
                <a:gd name="connsiteY2" fmla="*/ 1536309 h 1679579"/>
                <a:gd name="connsiteX3" fmla="*/ 2615471 w 2787477"/>
                <a:gd name="connsiteY3" fmla="*/ 1118292 h 1679579"/>
                <a:gd name="connsiteX4" fmla="*/ 2649822 w 2787477"/>
                <a:gd name="connsiteY4" fmla="*/ 144908 h 1679579"/>
                <a:gd name="connsiteX5" fmla="*/ 2570309 w 2787477"/>
                <a:gd name="connsiteY5" fmla="*/ 126322 h 1679579"/>
                <a:gd name="connsiteX6" fmla="*/ 2528573 w 2787477"/>
                <a:gd name="connsiteY6" fmla="*/ 132945 h 1679579"/>
                <a:gd name="connsiteX7" fmla="*/ 2551246 w 2787477"/>
                <a:gd name="connsiteY7" fmla="*/ 11960 h 1679579"/>
                <a:gd name="connsiteX8" fmla="*/ 2487427 w 2787477"/>
                <a:gd name="connsiteY8" fmla="*/ 0 h 1679579"/>
                <a:gd name="connsiteX9" fmla="*/ 265173 w 2787477"/>
                <a:gd name="connsiteY9" fmla="*/ 0 h 1679579"/>
                <a:gd name="connsiteX10" fmla="*/ 0 w 2787477"/>
                <a:gd name="connsiteY10" fmla="*/ 1414991 h 1679579"/>
                <a:gd name="connsiteX11" fmla="*/ 1411872 w 2787477"/>
                <a:gd name="connsiteY11" fmla="*/ 1679579 h 167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477" h="1679579">
                  <a:moveTo>
                    <a:pt x="2238730" y="1679579"/>
                  </a:moveTo>
                  <a:lnTo>
                    <a:pt x="2249850" y="1620239"/>
                  </a:lnTo>
                  <a:lnTo>
                    <a:pt x="2336962" y="1536309"/>
                  </a:lnTo>
                  <a:cubicBezTo>
                    <a:pt x="2437450" y="1427198"/>
                    <a:pt x="2534779" y="1284074"/>
                    <a:pt x="2615471" y="1118292"/>
                  </a:cubicBezTo>
                  <a:cubicBezTo>
                    <a:pt x="2830647" y="676206"/>
                    <a:pt x="2846027" y="240407"/>
                    <a:pt x="2649822" y="144908"/>
                  </a:cubicBezTo>
                  <a:cubicBezTo>
                    <a:pt x="2625296" y="132971"/>
                    <a:pt x="2598626" y="126916"/>
                    <a:pt x="2570309" y="126322"/>
                  </a:cubicBezTo>
                  <a:lnTo>
                    <a:pt x="2528573" y="132945"/>
                  </a:lnTo>
                  <a:lnTo>
                    <a:pt x="2551246" y="11960"/>
                  </a:lnTo>
                  <a:lnTo>
                    <a:pt x="2487427" y="0"/>
                  </a:lnTo>
                  <a:lnTo>
                    <a:pt x="265173" y="0"/>
                  </a:lnTo>
                  <a:lnTo>
                    <a:pt x="0" y="1414991"/>
                  </a:lnTo>
                  <a:lnTo>
                    <a:pt x="1411872" y="1679579"/>
                  </a:lnTo>
                  <a:close/>
                </a:path>
              </a:pathLst>
            </a:custGeom>
            <a:effectLst>
              <a:softEdge rad="190500"/>
            </a:effec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D7AD3A6-7E9B-4EC7-84B3-19EBACBEE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Projected to remove heat at rates of 500 to 1000 Watts/cm</a:t>
            </a:r>
            <a:r>
              <a:rPr lang="en-US" sz="3200" baseline="30000" dirty="0">
                <a:solidFill>
                  <a:schemeClr val="bg1"/>
                </a:solidFill>
              </a:rPr>
              <a:t>2 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Works at very high temperatures, such as leading edges of Hypersonic Vehicles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Passive process: it happens on its own in Graphene with intercalated Cesium atoms</a:t>
            </a:r>
          </a:p>
        </p:txBody>
      </p:sp>
      <p:sp>
        <p:nvSpPr>
          <p:cNvPr id="27" name="Title 26">
            <a:extLst>
              <a:ext uri="{FF2B5EF4-FFF2-40B4-BE49-F238E27FC236}">
                <a16:creationId xmlns="" xmlns:a16="http://schemas.microsoft.com/office/drawing/2014/main" id="{8D688CC9-AFE4-4F1A-9DE5-95C5DC8ADE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Electron </a:t>
            </a:r>
            <a:br>
              <a:rPr lang="en-US" dirty="0"/>
            </a:br>
            <a:r>
              <a:rPr lang="en-US" dirty="0"/>
              <a:t>Transpiration Cooling (ETC)</a:t>
            </a:r>
          </a:p>
        </p:txBody>
      </p:sp>
    </p:spTree>
    <p:extLst>
      <p:ext uri="{BB962C8B-B14F-4D97-AF65-F5344CB8AC3E}">
        <p14:creationId xmlns:p14="http://schemas.microsoft.com/office/powerpoint/2010/main" val="3875251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10726251-6611-4C6F-BC65-A02644A619E8}"/>
              </a:ext>
            </a:extLst>
          </p:cNvPr>
          <p:cNvGrpSpPr/>
          <p:nvPr/>
        </p:nvGrpSpPr>
        <p:grpSpPr>
          <a:xfrm>
            <a:off x="-1319407" y="1992440"/>
            <a:ext cx="7961958" cy="3738726"/>
            <a:chOff x="-563300" y="1892437"/>
            <a:chExt cx="7961958" cy="3738726"/>
          </a:xfrm>
        </p:grpSpPr>
        <p:pic>
          <p:nvPicPr>
            <p:cNvPr id="49" name="Picture 48">
              <a:extLst>
                <a:ext uri="{FF2B5EF4-FFF2-40B4-BE49-F238E27FC236}">
                  <a16:creationId xmlns="" xmlns:a16="http://schemas.microsoft.com/office/drawing/2014/main" id="{E8CA7FC5-5217-4162-A59D-9942DD6F6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31" b="89838" l="8756" r="95059">
                          <a14:foregroundMark x1="16168" y1="25404" x2="8756" y2="22479"/>
                          <a14:foregroundMark x1="86693" y1="50808" x2="91851" y2="52040"/>
                          <a14:foregroundMark x1="92198" y1="52425" x2="95059" y2="52425"/>
                          <a14:foregroundMark x1="90377" y1="51963" x2="93238" y2="51963"/>
                          <a14:foregroundMark x1="67620" y1="73287" x2="71912" y2="73518"/>
                          <a14:foregroundMark x1="45210" y1="58507" x2="49762" y2="62587"/>
                          <a14:foregroundMark x1="49762" y1="62587" x2="49892" y2="62587"/>
                        </a14:backgroundRemoval>
                      </a14:imgEffect>
                      <a14:imgEffect>
                        <a14:sharpenSoften amount="-30000"/>
                      </a14:imgEffect>
                      <a14:imgEffect>
                        <a14:brightnessContrast bright="-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35795" flipH="1">
              <a:off x="758749" y="1892437"/>
              <a:ext cx="6639909" cy="3738726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="" xmlns:a16="http://schemas.microsoft.com/office/drawing/2014/main" id="{831639D5-D24F-4AAF-8E04-A910DC085B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alphaModFix amt="42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2912" r="7137"/>
            <a:stretch/>
          </p:blipFill>
          <p:spPr>
            <a:xfrm rot="21132540" flipV="1">
              <a:off x="-563300" y="3586125"/>
              <a:ext cx="3084193" cy="1021967"/>
            </a:xfrm>
            <a:custGeom>
              <a:avLst/>
              <a:gdLst>
                <a:gd name="connsiteX0" fmla="*/ 2238730 w 2787477"/>
                <a:gd name="connsiteY0" fmla="*/ 1679579 h 1679579"/>
                <a:gd name="connsiteX1" fmla="*/ 2249850 w 2787477"/>
                <a:gd name="connsiteY1" fmla="*/ 1620239 h 1679579"/>
                <a:gd name="connsiteX2" fmla="*/ 2336962 w 2787477"/>
                <a:gd name="connsiteY2" fmla="*/ 1536309 h 1679579"/>
                <a:gd name="connsiteX3" fmla="*/ 2615471 w 2787477"/>
                <a:gd name="connsiteY3" fmla="*/ 1118292 h 1679579"/>
                <a:gd name="connsiteX4" fmla="*/ 2649822 w 2787477"/>
                <a:gd name="connsiteY4" fmla="*/ 144908 h 1679579"/>
                <a:gd name="connsiteX5" fmla="*/ 2570309 w 2787477"/>
                <a:gd name="connsiteY5" fmla="*/ 126322 h 1679579"/>
                <a:gd name="connsiteX6" fmla="*/ 2528573 w 2787477"/>
                <a:gd name="connsiteY6" fmla="*/ 132945 h 1679579"/>
                <a:gd name="connsiteX7" fmla="*/ 2551246 w 2787477"/>
                <a:gd name="connsiteY7" fmla="*/ 11960 h 1679579"/>
                <a:gd name="connsiteX8" fmla="*/ 2487427 w 2787477"/>
                <a:gd name="connsiteY8" fmla="*/ 0 h 1679579"/>
                <a:gd name="connsiteX9" fmla="*/ 265173 w 2787477"/>
                <a:gd name="connsiteY9" fmla="*/ 0 h 1679579"/>
                <a:gd name="connsiteX10" fmla="*/ 0 w 2787477"/>
                <a:gd name="connsiteY10" fmla="*/ 1414991 h 1679579"/>
                <a:gd name="connsiteX11" fmla="*/ 1411872 w 2787477"/>
                <a:gd name="connsiteY11" fmla="*/ 1679579 h 167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477" h="1679579">
                  <a:moveTo>
                    <a:pt x="2238730" y="1679579"/>
                  </a:moveTo>
                  <a:lnTo>
                    <a:pt x="2249850" y="1620239"/>
                  </a:lnTo>
                  <a:lnTo>
                    <a:pt x="2336962" y="1536309"/>
                  </a:lnTo>
                  <a:cubicBezTo>
                    <a:pt x="2437450" y="1427198"/>
                    <a:pt x="2534779" y="1284074"/>
                    <a:pt x="2615471" y="1118292"/>
                  </a:cubicBezTo>
                  <a:cubicBezTo>
                    <a:pt x="2830647" y="676206"/>
                    <a:pt x="2846027" y="240407"/>
                    <a:pt x="2649822" y="144908"/>
                  </a:cubicBezTo>
                  <a:cubicBezTo>
                    <a:pt x="2625296" y="132971"/>
                    <a:pt x="2598626" y="126916"/>
                    <a:pt x="2570309" y="126322"/>
                  </a:cubicBezTo>
                  <a:lnTo>
                    <a:pt x="2528573" y="132945"/>
                  </a:lnTo>
                  <a:lnTo>
                    <a:pt x="2551246" y="11960"/>
                  </a:lnTo>
                  <a:lnTo>
                    <a:pt x="2487427" y="0"/>
                  </a:lnTo>
                  <a:lnTo>
                    <a:pt x="265173" y="0"/>
                  </a:lnTo>
                  <a:lnTo>
                    <a:pt x="0" y="1414991"/>
                  </a:lnTo>
                  <a:lnTo>
                    <a:pt x="1411872" y="1679579"/>
                  </a:lnTo>
                  <a:close/>
                </a:path>
              </a:pathLst>
            </a:custGeom>
            <a:effectLst>
              <a:softEdge rad="190500"/>
            </a:effec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="" xmlns:a16="http://schemas.microsoft.com/office/drawing/2014/main" id="{35148221-C984-44D5-B3FA-C475F775D9C5}"/>
              </a:ext>
            </a:extLst>
          </p:cNvPr>
          <p:cNvSpPr txBox="1">
            <a:spLocks/>
          </p:cNvSpPr>
          <p:nvPr/>
        </p:nvSpPr>
        <p:spPr>
          <a:xfrm>
            <a:off x="7391400" y="414609"/>
            <a:ext cx="4131733" cy="1022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badi" panose="020B0604020104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Electron Transpiration Cooling (ETC)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2A1062D-85A1-4EC6-B444-898C77A78576}"/>
              </a:ext>
            </a:extLst>
          </p:cNvPr>
          <p:cNvSpPr txBox="1"/>
          <p:nvPr/>
        </p:nvSpPr>
        <p:spPr>
          <a:xfrm>
            <a:off x="8768788" y="6019765"/>
            <a:ext cx="1770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Internal cooling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B21BB2D-CAE7-439E-AAE2-72D0534602DB}"/>
              </a:ext>
            </a:extLst>
          </p:cNvPr>
          <p:cNvSpPr txBox="1"/>
          <p:nvPr/>
        </p:nvSpPr>
        <p:spPr>
          <a:xfrm>
            <a:off x="10148915" y="2766194"/>
            <a:ext cx="2079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External cooling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B8497C1-D3AD-40AF-9463-794FB7399764}"/>
              </a:ext>
            </a:extLst>
          </p:cNvPr>
          <p:cNvGrpSpPr/>
          <p:nvPr/>
        </p:nvGrpSpPr>
        <p:grpSpPr>
          <a:xfrm flipH="1">
            <a:off x="6831851" y="3061206"/>
            <a:ext cx="5250829" cy="1467563"/>
            <a:chOff x="6624164" y="4196072"/>
            <a:chExt cx="5250829" cy="1467563"/>
          </a:xfrm>
        </p:grpSpPr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9BA689A8-6531-41E1-BAED-5A08A9C868DF}"/>
                </a:ext>
              </a:extLst>
            </p:cNvPr>
            <p:cNvGrpSpPr/>
            <p:nvPr/>
          </p:nvGrpSpPr>
          <p:grpSpPr>
            <a:xfrm flipH="1">
              <a:off x="6624164" y="4196072"/>
              <a:ext cx="5250829" cy="1467563"/>
              <a:chOff x="270895" y="3437450"/>
              <a:chExt cx="8442030" cy="2881497"/>
            </a:xfrm>
          </p:grpSpPr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411E4E5B-8B33-4566-916A-A5638C425E5B}"/>
                  </a:ext>
                </a:extLst>
              </p:cNvPr>
              <p:cNvSpPr/>
              <p:nvPr/>
            </p:nvSpPr>
            <p:spPr>
              <a:xfrm>
                <a:off x="270895" y="4824497"/>
                <a:ext cx="2220686" cy="1419903"/>
              </a:xfrm>
              <a:prstGeom prst="rect">
                <a:avLst/>
              </a:prstGeom>
              <a:gradFill>
                <a:gsLst>
                  <a:gs pos="1000">
                    <a:srgbClr val="000099"/>
                  </a:gs>
                  <a:gs pos="58395">
                    <a:srgbClr val="9999FF"/>
                  </a:gs>
                  <a:gs pos="41000">
                    <a:srgbClr val="9999FF"/>
                  </a:gs>
                  <a:gs pos="18000">
                    <a:srgbClr val="6666FF"/>
                  </a:gs>
                  <a:gs pos="76000">
                    <a:srgbClr val="6666FF"/>
                  </a:gs>
                  <a:gs pos="100000">
                    <a:srgbClr val="000099"/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="" xmlns:a16="http://schemas.microsoft.com/office/drawing/2014/main" id="{5E67D54E-3C3F-4445-842B-7C62F86B0E5B}"/>
                  </a:ext>
                </a:extLst>
              </p:cNvPr>
              <p:cNvSpPr/>
              <p:nvPr/>
            </p:nvSpPr>
            <p:spPr>
              <a:xfrm rot="5400000">
                <a:off x="4764676" y="2606125"/>
                <a:ext cx="1456510" cy="5865222"/>
              </a:xfrm>
              <a:prstGeom prst="triangle">
                <a:avLst>
                  <a:gd name="adj" fmla="val 45516"/>
                </a:avLst>
              </a:prstGeom>
              <a:gradFill>
                <a:gsLst>
                  <a:gs pos="0">
                    <a:srgbClr val="FFC000"/>
                  </a:gs>
                  <a:gs pos="31000">
                    <a:srgbClr val="FF9900"/>
                  </a:gs>
                  <a:gs pos="62000">
                    <a:srgbClr val="C00000"/>
                  </a:gs>
                  <a:gs pos="100000">
                    <a:srgbClr val="9999FF"/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Lightning Bolt 10">
                <a:extLst>
                  <a:ext uri="{FF2B5EF4-FFF2-40B4-BE49-F238E27FC236}">
                    <a16:creationId xmlns="" xmlns:a16="http://schemas.microsoft.com/office/drawing/2014/main" id="{7BD06AD8-43E0-4909-AFDA-E64331E73766}"/>
                  </a:ext>
                </a:extLst>
              </p:cNvPr>
              <p:cNvSpPr/>
              <p:nvPr/>
            </p:nvSpPr>
            <p:spPr>
              <a:xfrm rot="11740411">
                <a:off x="7234497" y="5115820"/>
                <a:ext cx="1107113" cy="230352"/>
              </a:xfrm>
              <a:prstGeom prst="lightningBol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="" xmlns:a16="http://schemas.microsoft.com/office/drawing/2014/main" id="{54A40AC6-CF59-4F3B-9981-C5D53EB9A8E7}"/>
                  </a:ext>
                </a:extLst>
              </p:cNvPr>
              <p:cNvCxnSpPr/>
              <p:nvPr/>
            </p:nvCxnSpPr>
            <p:spPr>
              <a:xfrm>
                <a:off x="5003074" y="3905071"/>
                <a:ext cx="3709851" cy="159169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="" xmlns:a16="http://schemas.microsoft.com/office/drawing/2014/main" id="{AC125D8A-0FAF-4BAF-B6F1-B5FAB45640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22868" y="5501263"/>
                <a:ext cx="2090057" cy="81768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id="{1A2AE717-2F0A-44EF-BC6C-584538553396}"/>
                  </a:ext>
                </a:extLst>
              </p:cNvPr>
              <p:cNvSpPr/>
              <p:nvPr/>
            </p:nvSpPr>
            <p:spPr>
              <a:xfrm>
                <a:off x="2348825" y="4810481"/>
                <a:ext cx="211496" cy="144588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Lightning Bolt 14">
                <a:extLst>
                  <a:ext uri="{FF2B5EF4-FFF2-40B4-BE49-F238E27FC236}">
                    <a16:creationId xmlns="" xmlns:a16="http://schemas.microsoft.com/office/drawing/2014/main" id="{059B0B7F-5EE2-4900-9F0F-E9465935DD77}"/>
                  </a:ext>
                </a:extLst>
              </p:cNvPr>
              <p:cNvSpPr/>
              <p:nvPr/>
            </p:nvSpPr>
            <p:spPr>
              <a:xfrm rot="10625309">
                <a:off x="6245860" y="4688207"/>
                <a:ext cx="1107113" cy="279478"/>
              </a:xfrm>
              <a:prstGeom prst="lightningBol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Lightning Bolt 15">
                <a:extLst>
                  <a:ext uri="{FF2B5EF4-FFF2-40B4-BE49-F238E27FC236}">
                    <a16:creationId xmlns="" xmlns:a16="http://schemas.microsoft.com/office/drawing/2014/main" id="{EA585596-BA8A-4609-9376-220238519803}"/>
                  </a:ext>
                </a:extLst>
              </p:cNvPr>
              <p:cNvSpPr/>
              <p:nvPr/>
            </p:nvSpPr>
            <p:spPr>
              <a:xfrm rot="10625309">
                <a:off x="5398535" y="4376083"/>
                <a:ext cx="1107113" cy="279478"/>
              </a:xfrm>
              <a:prstGeom prst="lightningBolt">
                <a:avLst/>
              </a:prstGeom>
              <a:solidFill>
                <a:srgbClr val="FFCC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Lightning Bolt 16">
                <a:extLst>
                  <a:ext uri="{FF2B5EF4-FFF2-40B4-BE49-F238E27FC236}">
                    <a16:creationId xmlns="" xmlns:a16="http://schemas.microsoft.com/office/drawing/2014/main" id="{29914D0F-DE0C-4B06-97E0-9B3CB87260B2}"/>
                  </a:ext>
                </a:extLst>
              </p:cNvPr>
              <p:cNvSpPr/>
              <p:nvPr/>
            </p:nvSpPr>
            <p:spPr>
              <a:xfrm rot="10006500">
                <a:off x="4550900" y="4072163"/>
                <a:ext cx="1107113" cy="279478"/>
              </a:xfrm>
              <a:prstGeom prst="lightningBolt">
                <a:avLst/>
              </a:prstGeom>
              <a:solidFill>
                <a:srgbClr val="FFCC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Lightning Bolt 17">
                <a:extLst>
                  <a:ext uri="{FF2B5EF4-FFF2-40B4-BE49-F238E27FC236}">
                    <a16:creationId xmlns="" xmlns:a16="http://schemas.microsoft.com/office/drawing/2014/main" id="{BD442D2D-0398-4827-B39E-ABC9240FA682}"/>
                  </a:ext>
                </a:extLst>
              </p:cNvPr>
              <p:cNvSpPr/>
              <p:nvPr/>
            </p:nvSpPr>
            <p:spPr>
              <a:xfrm rot="10006500">
                <a:off x="3729826" y="3823886"/>
                <a:ext cx="1107113" cy="279478"/>
              </a:xfrm>
              <a:prstGeom prst="lightningBolt">
                <a:avLst/>
              </a:prstGeom>
              <a:solidFill>
                <a:srgbClr val="FF9933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Lightning Bolt 18">
                <a:extLst>
                  <a:ext uri="{FF2B5EF4-FFF2-40B4-BE49-F238E27FC236}">
                    <a16:creationId xmlns="" xmlns:a16="http://schemas.microsoft.com/office/drawing/2014/main" id="{39D30056-71C4-4F29-8134-430FDA5D2750}"/>
                  </a:ext>
                </a:extLst>
              </p:cNvPr>
              <p:cNvSpPr/>
              <p:nvPr/>
            </p:nvSpPr>
            <p:spPr>
              <a:xfrm rot="9472581">
                <a:off x="2774779" y="3459727"/>
                <a:ext cx="1107113" cy="279478"/>
              </a:xfrm>
              <a:prstGeom prst="lightningBolt">
                <a:avLst/>
              </a:prstGeom>
              <a:solidFill>
                <a:srgbClr val="FF66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Lightning Bolt 19">
                <a:extLst>
                  <a:ext uri="{FF2B5EF4-FFF2-40B4-BE49-F238E27FC236}">
                    <a16:creationId xmlns="" xmlns:a16="http://schemas.microsoft.com/office/drawing/2014/main" id="{64D42F0B-A360-489F-A2E7-38DB14F56862}"/>
                  </a:ext>
                </a:extLst>
              </p:cNvPr>
              <p:cNvSpPr/>
              <p:nvPr/>
            </p:nvSpPr>
            <p:spPr>
              <a:xfrm rot="8295814">
                <a:off x="1621787" y="3437450"/>
                <a:ext cx="1107113" cy="279478"/>
              </a:xfrm>
              <a:prstGeom prst="lightningBolt">
                <a:avLst/>
              </a:prstGeom>
              <a:solidFill>
                <a:srgbClr val="FF66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Lightning Bolt 20">
                <a:extLst>
                  <a:ext uri="{FF2B5EF4-FFF2-40B4-BE49-F238E27FC236}">
                    <a16:creationId xmlns="" xmlns:a16="http://schemas.microsoft.com/office/drawing/2014/main" id="{7DEC1B04-5C56-4E4E-8A47-C3CA42641095}"/>
                  </a:ext>
                </a:extLst>
              </p:cNvPr>
              <p:cNvSpPr/>
              <p:nvPr/>
            </p:nvSpPr>
            <p:spPr>
              <a:xfrm rot="5400000">
                <a:off x="787408" y="3904676"/>
                <a:ext cx="1107113" cy="464929"/>
              </a:xfrm>
              <a:prstGeom prst="lightningBolt">
                <a:avLst/>
              </a:prstGeom>
              <a:solidFill>
                <a:srgbClr val="FF66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Lightning Bolt 21">
                <a:extLst>
                  <a:ext uri="{FF2B5EF4-FFF2-40B4-BE49-F238E27FC236}">
                    <a16:creationId xmlns="" xmlns:a16="http://schemas.microsoft.com/office/drawing/2014/main" id="{CB6B9F3D-F543-4C74-BF73-931FF472542C}"/>
                  </a:ext>
                </a:extLst>
              </p:cNvPr>
              <p:cNvSpPr/>
              <p:nvPr/>
            </p:nvSpPr>
            <p:spPr>
              <a:xfrm rot="4621171">
                <a:off x="322542" y="3913502"/>
                <a:ext cx="1107113" cy="427748"/>
              </a:xfrm>
              <a:prstGeom prst="lightningBolt">
                <a:avLst/>
              </a:prstGeom>
              <a:solidFill>
                <a:srgbClr val="FF66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Lightning Bolt 22">
                <a:extLst>
                  <a:ext uri="{FF2B5EF4-FFF2-40B4-BE49-F238E27FC236}">
                    <a16:creationId xmlns="" xmlns:a16="http://schemas.microsoft.com/office/drawing/2014/main" id="{D8F3D01A-C1A0-4969-BCB3-DA1057E0945A}"/>
                  </a:ext>
                </a:extLst>
              </p:cNvPr>
              <p:cNvSpPr/>
              <p:nvPr/>
            </p:nvSpPr>
            <p:spPr>
              <a:xfrm rot="6109059">
                <a:off x="1297963" y="4161990"/>
                <a:ext cx="889340" cy="354862"/>
              </a:xfrm>
              <a:prstGeom prst="lightningBolt">
                <a:avLst/>
              </a:prstGeom>
              <a:solidFill>
                <a:srgbClr val="FF66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Connector: Elbow 23">
                <a:extLst>
                  <a:ext uri="{FF2B5EF4-FFF2-40B4-BE49-F238E27FC236}">
                    <a16:creationId xmlns="" xmlns:a16="http://schemas.microsoft.com/office/drawing/2014/main" id="{658C43D0-773C-42F8-88C7-19FD36D4EE3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628654" y="4827946"/>
                <a:ext cx="231523" cy="796080"/>
              </a:xfrm>
              <a:prstGeom prst="bentConnector2">
                <a:avLst/>
              </a:prstGeom>
              <a:ln w="5715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or: Elbow 24">
                <a:extLst>
                  <a:ext uri="{FF2B5EF4-FFF2-40B4-BE49-F238E27FC236}">
                    <a16:creationId xmlns="" xmlns:a16="http://schemas.microsoft.com/office/drawing/2014/main" id="{43BA8B2F-AD16-43D3-9011-58B9815110F1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2007939" y="5451772"/>
                <a:ext cx="5886510" cy="176585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7" name="Straight Connector 56">
              <a:extLst>
                <a:ext uri="{FF2B5EF4-FFF2-40B4-BE49-F238E27FC236}">
                  <a16:creationId xmlns="" xmlns:a16="http://schemas.microsoft.com/office/drawing/2014/main" id="{9555517A-B94E-4FA4-ADF2-642668229DA0}"/>
                </a:ext>
              </a:extLst>
            </p:cNvPr>
            <p:cNvCxnSpPr/>
            <p:nvPr/>
          </p:nvCxnSpPr>
          <p:spPr>
            <a:xfrm>
              <a:off x="10837330" y="5225180"/>
              <a:ext cx="0" cy="15962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="" xmlns:a16="http://schemas.microsoft.com/office/drawing/2014/main" id="{4D20A1FF-162C-4CF1-88B0-F777FE174E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12036" y="5165760"/>
              <a:ext cx="1" cy="2896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="" xmlns:a16="http://schemas.microsoft.com/office/drawing/2014/main" id="{B0F1D561-84E7-4D3C-83A1-BC322822C948}"/>
                </a:ext>
              </a:extLst>
            </p:cNvPr>
            <p:cNvCxnSpPr/>
            <p:nvPr/>
          </p:nvCxnSpPr>
          <p:spPr>
            <a:xfrm>
              <a:off x="10994755" y="5232103"/>
              <a:ext cx="0" cy="15962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8D9A4977-4F1A-44D9-9DB7-49304BB9E0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74029" y="5160165"/>
              <a:ext cx="1" cy="2896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04AB5016-E4A0-467E-AA15-09F248BFC8C3}"/>
                </a:ext>
              </a:extLst>
            </p:cNvPr>
            <p:cNvCxnSpPr>
              <a:cxnSpLocks/>
            </p:cNvCxnSpPr>
            <p:nvPr/>
          </p:nvCxnSpPr>
          <p:spPr>
            <a:xfrm>
              <a:off x="11113994" y="5309224"/>
              <a:ext cx="47938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itle 69">
            <a:extLst>
              <a:ext uri="{FF2B5EF4-FFF2-40B4-BE49-F238E27FC236}">
                <a16:creationId xmlns="" xmlns:a16="http://schemas.microsoft.com/office/drawing/2014/main" id="{84B54660-AD13-4C63-9656-719DF2E3B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34" y="1198494"/>
            <a:ext cx="10515600" cy="74289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Applications for Hypersonic Vehicles</a:t>
            </a:r>
          </a:p>
        </p:txBody>
      </p:sp>
      <p:sp>
        <p:nvSpPr>
          <p:cNvPr id="73" name="Oval 72">
            <a:extLst>
              <a:ext uri="{FF2B5EF4-FFF2-40B4-BE49-F238E27FC236}">
                <a16:creationId xmlns="" xmlns:a16="http://schemas.microsoft.com/office/drawing/2014/main" id="{59F55CBD-9EBB-42F5-B021-50FE7919FAFF}"/>
              </a:ext>
            </a:extLst>
          </p:cNvPr>
          <p:cNvSpPr/>
          <p:nvPr/>
        </p:nvSpPr>
        <p:spPr>
          <a:xfrm>
            <a:off x="11566884" y="4051471"/>
            <a:ext cx="108935" cy="96733"/>
          </a:xfrm>
          <a:prstGeom prst="ellipse">
            <a:avLst/>
          </a:prstGeom>
          <a:solidFill>
            <a:srgbClr val="0070C0"/>
          </a:solidFill>
          <a:ln w="19050"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E09818FA-6325-4886-8D71-E1BCFFB43084}"/>
              </a:ext>
            </a:extLst>
          </p:cNvPr>
          <p:cNvCxnSpPr>
            <a:cxnSpLocks/>
          </p:cNvCxnSpPr>
          <p:nvPr/>
        </p:nvCxnSpPr>
        <p:spPr>
          <a:xfrm flipH="1">
            <a:off x="10616320" y="4065746"/>
            <a:ext cx="1000035" cy="46182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="" xmlns:a16="http://schemas.microsoft.com/office/drawing/2014/main" id="{188740CF-0283-41FB-837F-C51480B4EE62}"/>
              </a:ext>
            </a:extLst>
          </p:cNvPr>
          <p:cNvCxnSpPr>
            <a:cxnSpLocks/>
            <a:stCxn id="73" idx="6"/>
            <a:endCxn id="77" idx="6"/>
          </p:cNvCxnSpPr>
          <p:nvPr/>
        </p:nvCxnSpPr>
        <p:spPr>
          <a:xfrm flipH="1">
            <a:off x="11573599" y="4099838"/>
            <a:ext cx="102220" cy="1356684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B580A0E0-7913-497D-853F-3C92D210065C}"/>
              </a:ext>
            </a:extLst>
          </p:cNvPr>
          <p:cNvGrpSpPr>
            <a:grpSpLocks noChangeAspect="1"/>
          </p:cNvGrpSpPr>
          <p:nvPr/>
        </p:nvGrpSpPr>
        <p:grpSpPr>
          <a:xfrm>
            <a:off x="9902748" y="4589885"/>
            <a:ext cx="1670851" cy="1733274"/>
            <a:chOff x="3144032" y="1981491"/>
            <a:chExt cx="5523978" cy="3467370"/>
          </a:xfrm>
        </p:grpSpPr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812ACAFE-8848-4C3C-95AE-565ED5190CAD}"/>
                </a:ext>
              </a:extLst>
            </p:cNvPr>
            <p:cNvSpPr/>
            <p:nvPr/>
          </p:nvSpPr>
          <p:spPr>
            <a:xfrm>
              <a:off x="3144032" y="1981491"/>
              <a:ext cx="5523978" cy="3467370"/>
            </a:xfrm>
            <a:prstGeom prst="ellipse">
              <a:avLst/>
            </a:prstGeom>
            <a:solidFill>
              <a:srgbClr val="FFCC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51E14B37-88FB-4A73-B895-CBAA9A98F73D}"/>
                </a:ext>
              </a:extLst>
            </p:cNvPr>
            <p:cNvSpPr/>
            <p:nvPr/>
          </p:nvSpPr>
          <p:spPr>
            <a:xfrm>
              <a:off x="3256766" y="2062642"/>
              <a:ext cx="5336088" cy="3275306"/>
            </a:xfrm>
            <a:prstGeom prst="ellipse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8888D167-1296-4557-98C6-D1A9F4CFBC22}"/>
                </a:ext>
              </a:extLst>
            </p:cNvPr>
            <p:cNvSpPr/>
            <p:nvPr/>
          </p:nvSpPr>
          <p:spPr>
            <a:xfrm>
              <a:off x="3365796" y="2143680"/>
              <a:ext cx="5114324" cy="311718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BC75837E-A67D-4824-B1F4-34A1FA8532EB}"/>
                </a:ext>
              </a:extLst>
            </p:cNvPr>
            <p:cNvSpPr/>
            <p:nvPr/>
          </p:nvSpPr>
          <p:spPr>
            <a:xfrm>
              <a:off x="3450751" y="2214885"/>
              <a:ext cx="4913906" cy="297477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06494C85-9DFB-425F-AF0F-734B6C804B33}"/>
                </a:ext>
              </a:extLst>
            </p:cNvPr>
            <p:cNvSpPr/>
            <p:nvPr/>
          </p:nvSpPr>
          <p:spPr>
            <a:xfrm>
              <a:off x="3588538" y="2294001"/>
              <a:ext cx="4672209" cy="2808632"/>
            </a:xfrm>
            <a:prstGeom prst="ellipse">
              <a:avLst/>
            </a:prstGeom>
            <a:solidFill>
              <a:srgbClr val="FFCC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07DC389F-2CDC-4A39-A518-CA3E13FB8F59}"/>
                </a:ext>
              </a:extLst>
            </p:cNvPr>
            <p:cNvSpPr/>
            <p:nvPr/>
          </p:nvSpPr>
          <p:spPr>
            <a:xfrm>
              <a:off x="3779308" y="2404765"/>
              <a:ext cx="4308953" cy="2610841"/>
            </a:xfrm>
            <a:prstGeom prst="ellipse">
              <a:avLst/>
            </a:prstGeom>
            <a:solidFill>
              <a:srgbClr val="80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72A40F6B-1DEB-48FE-9B3C-2C4234127C6E}"/>
                </a:ext>
              </a:extLst>
            </p:cNvPr>
            <p:cNvSpPr/>
            <p:nvPr/>
          </p:nvSpPr>
          <p:spPr>
            <a:xfrm>
              <a:off x="3910664" y="2564611"/>
              <a:ext cx="4020855" cy="2333933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Jet Fuel Flow</a:t>
              </a:r>
            </a:p>
          </p:txBody>
        </p:sp>
      </p:grpSp>
      <p:sp>
        <p:nvSpPr>
          <p:cNvPr id="84" name="Subtitle 3">
            <a:extLst>
              <a:ext uri="{FF2B5EF4-FFF2-40B4-BE49-F238E27FC236}">
                <a16:creationId xmlns="" xmlns:a16="http://schemas.microsoft.com/office/drawing/2014/main" id="{E76525AB-C09E-4737-A5DF-FB22325CC72D}"/>
              </a:ext>
            </a:extLst>
          </p:cNvPr>
          <p:cNvSpPr txBox="1">
            <a:spLocks/>
          </p:cNvSpPr>
          <p:nvPr/>
        </p:nvSpPr>
        <p:spPr>
          <a:xfrm>
            <a:off x="717159" y="1992440"/>
            <a:ext cx="5381401" cy="4729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sz="3200" dirty="0"/>
              <a:t>External cooling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Emit electrons into plasma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Collect at cooler rear collector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Internal cooling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Graphene pulls surface heat internal to preheat fuel.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B9654600-A05F-4D10-8EE6-83CE62994B26}"/>
              </a:ext>
            </a:extLst>
          </p:cNvPr>
          <p:cNvSpPr txBox="1"/>
          <p:nvPr/>
        </p:nvSpPr>
        <p:spPr>
          <a:xfrm>
            <a:off x="7769411" y="4885633"/>
            <a:ext cx="177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External Protective layer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="" xmlns:a16="http://schemas.microsoft.com/office/drawing/2014/main" id="{B4DDECE8-DAD5-4BF9-992B-E48B1A03929D}"/>
              </a:ext>
            </a:extLst>
          </p:cNvPr>
          <p:cNvCxnSpPr>
            <a:cxnSpLocks/>
          </p:cNvCxnSpPr>
          <p:nvPr/>
        </p:nvCxnSpPr>
        <p:spPr>
          <a:xfrm flipH="1" flipV="1">
            <a:off x="9380288" y="5197958"/>
            <a:ext cx="533827" cy="72810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099BB962-CCD6-4171-845A-C72572C05C21}"/>
              </a:ext>
            </a:extLst>
          </p:cNvPr>
          <p:cNvSpPr txBox="1"/>
          <p:nvPr/>
        </p:nvSpPr>
        <p:spPr>
          <a:xfrm>
            <a:off x="8080216" y="5535934"/>
            <a:ext cx="1770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Graphene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="" xmlns:a16="http://schemas.microsoft.com/office/drawing/2014/main" id="{CF6D4C61-A28C-4525-AC1E-C7830CC17099}"/>
              </a:ext>
            </a:extLst>
          </p:cNvPr>
          <p:cNvCxnSpPr>
            <a:cxnSpLocks/>
          </p:cNvCxnSpPr>
          <p:nvPr/>
        </p:nvCxnSpPr>
        <p:spPr>
          <a:xfrm flipH="1">
            <a:off x="9483331" y="5659506"/>
            <a:ext cx="477268" cy="84877"/>
          </a:xfrm>
          <a:prstGeom prst="line">
            <a:avLst/>
          </a:prstGeom>
          <a:ln w="12700">
            <a:solidFill>
              <a:schemeClr val="bg1"/>
            </a:solidFill>
            <a:prstDash val="solid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937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10726251-6611-4C6F-BC65-A02644A619E8}"/>
              </a:ext>
            </a:extLst>
          </p:cNvPr>
          <p:cNvGrpSpPr/>
          <p:nvPr/>
        </p:nvGrpSpPr>
        <p:grpSpPr>
          <a:xfrm>
            <a:off x="-1327179" y="1992440"/>
            <a:ext cx="7969730" cy="3738726"/>
            <a:chOff x="-571072" y="1892437"/>
            <a:chExt cx="7969730" cy="3738726"/>
          </a:xfrm>
        </p:grpSpPr>
        <p:pic>
          <p:nvPicPr>
            <p:cNvPr id="49" name="Picture 48">
              <a:extLst>
                <a:ext uri="{FF2B5EF4-FFF2-40B4-BE49-F238E27FC236}">
                  <a16:creationId xmlns="" xmlns:a16="http://schemas.microsoft.com/office/drawing/2014/main" id="{E8CA7FC5-5217-4162-A59D-9942DD6F6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31" b="89838" l="8756" r="95059">
                          <a14:foregroundMark x1="16168" y1="25404" x2="8756" y2="22479"/>
                          <a14:foregroundMark x1="86693" y1="50808" x2="91851" y2="52040"/>
                          <a14:foregroundMark x1="92198" y1="52425" x2="95059" y2="52425"/>
                          <a14:foregroundMark x1="90377" y1="51963" x2="93238" y2="51963"/>
                          <a14:foregroundMark x1="67620" y1="73287" x2="71912" y2="73518"/>
                          <a14:foregroundMark x1="45210" y1="58507" x2="49762" y2="62587"/>
                          <a14:foregroundMark x1="49762" y1="62587" x2="49892" y2="62587"/>
                        </a14:backgroundRemoval>
                      </a14:imgEffect>
                      <a14:imgEffect>
                        <a14:sharpenSoften amount="-30000"/>
                      </a14:imgEffect>
                      <a14:imgEffect>
                        <a14:brightnessContrast bright="-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35795" flipH="1">
              <a:off x="758749" y="1892437"/>
              <a:ext cx="6639909" cy="3738726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="" xmlns:a16="http://schemas.microsoft.com/office/drawing/2014/main" id="{831639D5-D24F-4AAF-8E04-A910DC085B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alphaModFix amt="42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2912" r="7137"/>
            <a:stretch/>
          </p:blipFill>
          <p:spPr>
            <a:xfrm rot="21132540" flipV="1">
              <a:off x="-571072" y="3471988"/>
              <a:ext cx="3084193" cy="1136633"/>
            </a:xfrm>
            <a:custGeom>
              <a:avLst/>
              <a:gdLst>
                <a:gd name="connsiteX0" fmla="*/ 2238730 w 2787477"/>
                <a:gd name="connsiteY0" fmla="*/ 1679579 h 1679579"/>
                <a:gd name="connsiteX1" fmla="*/ 2249850 w 2787477"/>
                <a:gd name="connsiteY1" fmla="*/ 1620239 h 1679579"/>
                <a:gd name="connsiteX2" fmla="*/ 2336962 w 2787477"/>
                <a:gd name="connsiteY2" fmla="*/ 1536309 h 1679579"/>
                <a:gd name="connsiteX3" fmla="*/ 2615471 w 2787477"/>
                <a:gd name="connsiteY3" fmla="*/ 1118292 h 1679579"/>
                <a:gd name="connsiteX4" fmla="*/ 2649822 w 2787477"/>
                <a:gd name="connsiteY4" fmla="*/ 144908 h 1679579"/>
                <a:gd name="connsiteX5" fmla="*/ 2570309 w 2787477"/>
                <a:gd name="connsiteY5" fmla="*/ 126322 h 1679579"/>
                <a:gd name="connsiteX6" fmla="*/ 2528573 w 2787477"/>
                <a:gd name="connsiteY6" fmla="*/ 132945 h 1679579"/>
                <a:gd name="connsiteX7" fmla="*/ 2551246 w 2787477"/>
                <a:gd name="connsiteY7" fmla="*/ 11960 h 1679579"/>
                <a:gd name="connsiteX8" fmla="*/ 2487427 w 2787477"/>
                <a:gd name="connsiteY8" fmla="*/ 0 h 1679579"/>
                <a:gd name="connsiteX9" fmla="*/ 265173 w 2787477"/>
                <a:gd name="connsiteY9" fmla="*/ 0 h 1679579"/>
                <a:gd name="connsiteX10" fmla="*/ 0 w 2787477"/>
                <a:gd name="connsiteY10" fmla="*/ 1414991 h 1679579"/>
                <a:gd name="connsiteX11" fmla="*/ 1411872 w 2787477"/>
                <a:gd name="connsiteY11" fmla="*/ 1679579 h 167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477" h="1679579">
                  <a:moveTo>
                    <a:pt x="2238730" y="1679579"/>
                  </a:moveTo>
                  <a:lnTo>
                    <a:pt x="2249850" y="1620239"/>
                  </a:lnTo>
                  <a:lnTo>
                    <a:pt x="2336962" y="1536309"/>
                  </a:lnTo>
                  <a:cubicBezTo>
                    <a:pt x="2437450" y="1427198"/>
                    <a:pt x="2534779" y="1284074"/>
                    <a:pt x="2615471" y="1118292"/>
                  </a:cubicBezTo>
                  <a:cubicBezTo>
                    <a:pt x="2830647" y="676206"/>
                    <a:pt x="2846027" y="240407"/>
                    <a:pt x="2649822" y="144908"/>
                  </a:cubicBezTo>
                  <a:cubicBezTo>
                    <a:pt x="2625296" y="132971"/>
                    <a:pt x="2598626" y="126916"/>
                    <a:pt x="2570309" y="126322"/>
                  </a:cubicBezTo>
                  <a:lnTo>
                    <a:pt x="2528573" y="132945"/>
                  </a:lnTo>
                  <a:lnTo>
                    <a:pt x="2551246" y="11960"/>
                  </a:lnTo>
                  <a:lnTo>
                    <a:pt x="2487427" y="0"/>
                  </a:lnTo>
                  <a:lnTo>
                    <a:pt x="265173" y="0"/>
                  </a:lnTo>
                  <a:lnTo>
                    <a:pt x="0" y="1414991"/>
                  </a:lnTo>
                  <a:lnTo>
                    <a:pt x="1411872" y="1679579"/>
                  </a:lnTo>
                  <a:close/>
                </a:path>
              </a:pathLst>
            </a:custGeom>
            <a:effectLst>
              <a:softEdge rad="190500"/>
            </a:effectLst>
          </p:spPr>
        </p:pic>
      </p:grp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D7AD3A6-7E9B-4EC7-84B3-19EBACBEEE0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17159" y="1992440"/>
            <a:ext cx="9489348" cy="472903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dirty="0">
                <a:solidFill>
                  <a:schemeClr val="bg1"/>
                </a:solidFill>
              </a:rPr>
              <a:t>Reduce friction by pushing plasma away from surfaces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Increase scramjet efficiency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Transfer energy to combustion </a:t>
            </a:r>
          </a:p>
          <a:p>
            <a:pPr lvl="1"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Compress </a:t>
            </a:r>
            <a:r>
              <a:rPr lang="en-US" sz="2800" dirty="0"/>
              <a:t>input plasma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Generate </a:t>
            </a:r>
            <a:r>
              <a:rPr lang="en-US" sz="3200" dirty="0">
                <a:solidFill>
                  <a:schemeClr val="bg1"/>
                </a:solidFill>
              </a:rPr>
              <a:t>electrical power using heat-removing thermionics</a:t>
            </a:r>
          </a:p>
        </p:txBody>
      </p:sp>
      <p:sp>
        <p:nvSpPr>
          <p:cNvPr id="9" name="Title 2">
            <a:extLst>
              <a:ext uri="{FF2B5EF4-FFF2-40B4-BE49-F238E27FC236}">
                <a16:creationId xmlns="" xmlns:a16="http://schemas.microsoft.com/office/drawing/2014/main" id="{35148221-C984-44D5-B3FA-C475F775D9C5}"/>
              </a:ext>
            </a:extLst>
          </p:cNvPr>
          <p:cNvSpPr txBox="1">
            <a:spLocks/>
          </p:cNvSpPr>
          <p:nvPr/>
        </p:nvSpPr>
        <p:spPr>
          <a:xfrm>
            <a:off x="7391400" y="414609"/>
            <a:ext cx="4131733" cy="1022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badi" panose="020B0604020104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Electron Transpiration Cooling (ETC)</a:t>
            </a:r>
          </a:p>
        </p:txBody>
      </p:sp>
      <p:sp>
        <p:nvSpPr>
          <p:cNvPr id="70" name="Title 69">
            <a:extLst>
              <a:ext uri="{FF2B5EF4-FFF2-40B4-BE49-F238E27FC236}">
                <a16:creationId xmlns="" xmlns:a16="http://schemas.microsoft.com/office/drawing/2014/main" id="{84B54660-AD13-4C63-9656-719DF2E3B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34" y="1198494"/>
            <a:ext cx="10515600" cy="74289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Applications for Hypersonic Vehicles</a:t>
            </a:r>
          </a:p>
        </p:txBody>
      </p:sp>
    </p:spTree>
    <p:extLst>
      <p:ext uri="{BB962C8B-B14F-4D97-AF65-F5344CB8AC3E}">
        <p14:creationId xmlns:p14="http://schemas.microsoft.com/office/powerpoint/2010/main" val="2615068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D7AD3A6-7E9B-4EC7-84B3-19EBACBEE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169" y="3586358"/>
            <a:ext cx="10400427" cy="88404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4000" dirty="0"/>
              <a:t>Magnetically steer plasma flow away from surfaces, providing directional steering</a:t>
            </a:r>
          </a:p>
        </p:txBody>
      </p:sp>
      <p:sp>
        <p:nvSpPr>
          <p:cNvPr id="27" name="Title 26">
            <a:extLst>
              <a:ext uri="{FF2B5EF4-FFF2-40B4-BE49-F238E27FC236}">
                <a16:creationId xmlns="" xmlns:a16="http://schemas.microsoft.com/office/drawing/2014/main" id="{8D688CC9-AFE4-4F1A-9DE5-95C5DC8AD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6226" y="1518115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n-US" dirty="0"/>
              <a:t>Hypersonic</a:t>
            </a:r>
            <a:br>
              <a:rPr lang="en-US" dirty="0"/>
            </a:br>
            <a:r>
              <a:rPr lang="en-US" dirty="0"/>
              <a:t>Plasma Vectoring</a:t>
            </a:r>
          </a:p>
        </p:txBody>
      </p:sp>
    </p:spTree>
    <p:extLst>
      <p:ext uri="{BB962C8B-B14F-4D97-AF65-F5344CB8AC3E}">
        <p14:creationId xmlns:p14="http://schemas.microsoft.com/office/powerpoint/2010/main" val="291354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13774880-D4DC-43B4-B364-B2007F999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99" y="1329009"/>
            <a:ext cx="8032101" cy="74289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lt"/>
              </a:rPr>
              <a:t>Applications to Hypersonic Vehicles</a:t>
            </a:r>
            <a:endParaRPr lang="en-US" sz="4000" dirty="0"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3">
            <a:extLst>
              <a:ext uri="{FF2B5EF4-FFF2-40B4-BE49-F238E27FC236}">
                <a16:creationId xmlns="" xmlns:a16="http://schemas.microsoft.com/office/drawing/2014/main" id="{FCD29973-A59E-4C44-9151-AF6138BEA9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31" y="2263849"/>
            <a:ext cx="6131736" cy="3826424"/>
          </a:xfrm>
        </p:spPr>
        <p:txBody>
          <a:bodyPr>
            <a:noAutofit/>
          </a:bodyPr>
          <a:lstStyle/>
          <a:p>
            <a:pPr marL="457200" indent="-457200">
              <a:spcBef>
                <a:spcPts val="1800"/>
              </a:spcBef>
            </a:pPr>
            <a:r>
              <a:rPr lang="en-US" sz="3600" dirty="0"/>
              <a:t>Provide maneuverability at high Mach numbers</a:t>
            </a:r>
          </a:p>
          <a:p>
            <a:pPr marL="457200" indent="-457200">
              <a:spcBef>
                <a:spcPts val="1800"/>
              </a:spcBef>
            </a:pPr>
            <a:r>
              <a:rPr lang="en-US" sz="3600" dirty="0"/>
              <a:t>Reduce friction at leading edges</a:t>
            </a:r>
          </a:p>
          <a:p>
            <a:pPr marL="457200" indent="-457200">
              <a:spcBef>
                <a:spcPts val="1800"/>
              </a:spcBef>
            </a:pPr>
            <a:r>
              <a:rPr lang="en-US" sz="3600" dirty="0"/>
              <a:t>Increase scramjet efficiency by compressing input plasma</a:t>
            </a:r>
          </a:p>
          <a:p>
            <a:pPr marL="0" indent="0">
              <a:spcBef>
                <a:spcPts val="1800"/>
              </a:spcBef>
              <a:buNone/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="" xmlns:a16="http://schemas.microsoft.com/office/drawing/2014/main" id="{35148221-C984-44D5-B3FA-C475F775D9C5}"/>
              </a:ext>
            </a:extLst>
          </p:cNvPr>
          <p:cNvSpPr txBox="1">
            <a:spLocks/>
          </p:cNvSpPr>
          <p:nvPr/>
        </p:nvSpPr>
        <p:spPr>
          <a:xfrm>
            <a:off x="7391400" y="414609"/>
            <a:ext cx="4131733" cy="1022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badi" panose="020B0604020104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Hypersonic Plasma Vectoring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2A1062D-85A1-4EC6-B444-898C77A78576}"/>
              </a:ext>
            </a:extLst>
          </p:cNvPr>
          <p:cNvSpPr txBox="1"/>
          <p:nvPr/>
        </p:nvSpPr>
        <p:spPr>
          <a:xfrm>
            <a:off x="4848549" y="6339378"/>
            <a:ext cx="6048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Graph from Nagata, Yamada and Abe, </a:t>
            </a:r>
            <a:r>
              <a:rPr lang="en-US" sz="800" i="1" dirty="0">
                <a:solidFill>
                  <a:schemeClr val="bg1"/>
                </a:solidFill>
              </a:rPr>
              <a:t>Numerical Investigation of the Electrodynamic Flow Control Around the Double-Cone Configuration</a:t>
            </a:r>
            <a:r>
              <a:rPr lang="en-US" sz="800" dirty="0">
                <a:solidFill>
                  <a:schemeClr val="bg1"/>
                </a:solidFill>
              </a:rPr>
              <a:t>, AIAA Aerospace Sciences Meeting including the New Horizons Forum and Aerospace Exposition 4 - 7 January 2011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B73B73C-5B1C-4341-86E1-E406111554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5334" y="2321004"/>
            <a:ext cx="3868466" cy="3525189"/>
          </a:xfrm>
          <a:prstGeom prst="rect">
            <a:avLst/>
          </a:prstGeom>
          <a:effectLst>
            <a:glow rad="88900">
              <a:schemeClr val="bg1">
                <a:alpha val="58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81776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itle 26">
            <a:extLst>
              <a:ext uri="{FF2B5EF4-FFF2-40B4-BE49-F238E27FC236}">
                <a16:creationId xmlns="" xmlns:a16="http://schemas.microsoft.com/office/drawing/2014/main" id="{8D688CC9-AFE4-4F1A-9DE5-95C5DC8AD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047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Electron Polarization</a:t>
            </a:r>
            <a:br>
              <a:rPr lang="en-US" dirty="0"/>
            </a:br>
            <a:r>
              <a:rPr lang="en-US" dirty="0"/>
              <a:t>Wave “Laser” (EPWASER*)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D7AD3A6-7E9B-4EC7-84B3-19EBACBEE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1759"/>
            <a:ext cx="9144000" cy="165576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600" dirty="0"/>
              <a:t>Similar to laser, but output is coherent light PLUS coherent electron stream</a:t>
            </a:r>
          </a:p>
          <a:p>
            <a:pPr marL="342900" indent="-342900" algn="l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3600" dirty="0"/>
          </a:p>
          <a:p>
            <a:pPr algn="l">
              <a:spcBef>
                <a:spcPts val="2400"/>
              </a:spcBef>
            </a:pPr>
            <a:r>
              <a:rPr lang="en-US" sz="2800" dirty="0"/>
              <a:t>*</a:t>
            </a:r>
            <a:r>
              <a:rPr lang="en-US" sz="2800" b="1" dirty="0"/>
              <a:t>E</a:t>
            </a:r>
            <a:r>
              <a:rPr lang="en-US" sz="2800" dirty="0"/>
              <a:t>lectron </a:t>
            </a:r>
            <a:r>
              <a:rPr lang="en-US" sz="2800" b="1" dirty="0"/>
              <a:t>P</a:t>
            </a:r>
            <a:r>
              <a:rPr lang="en-US" sz="2800" dirty="0"/>
              <a:t>olarization </a:t>
            </a:r>
            <a:r>
              <a:rPr lang="en-US" sz="2800" b="1" dirty="0"/>
              <a:t>W</a:t>
            </a:r>
            <a:r>
              <a:rPr lang="en-US" sz="2800" dirty="0"/>
              <a:t>ave </a:t>
            </a:r>
            <a:r>
              <a:rPr lang="en-US" sz="2800" b="1" dirty="0"/>
              <a:t>A</a:t>
            </a:r>
            <a:r>
              <a:rPr lang="en-US" sz="2800" dirty="0"/>
              <a:t>mplification by the </a:t>
            </a:r>
            <a:r>
              <a:rPr lang="en-US" sz="2800" b="1" dirty="0"/>
              <a:t>S</a:t>
            </a:r>
            <a:r>
              <a:rPr lang="en-US" sz="2800" dirty="0"/>
              <a:t>timulated </a:t>
            </a:r>
            <a:r>
              <a:rPr lang="en-US" sz="2800" b="1" dirty="0"/>
              <a:t>E</a:t>
            </a:r>
            <a:r>
              <a:rPr lang="en-US" sz="2800" dirty="0"/>
              <a:t>mission of </a:t>
            </a:r>
            <a:r>
              <a:rPr lang="en-US" sz="2800" b="1" dirty="0"/>
              <a:t>R</a:t>
            </a:r>
            <a:r>
              <a:rPr lang="en-US" sz="2800" dirty="0"/>
              <a:t>adiation</a:t>
            </a:r>
          </a:p>
          <a:p>
            <a:pPr marL="342900" indent="-342900" algn="l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25371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D2B588-4841-4097-A634-935769234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8799" y="423076"/>
            <a:ext cx="2639365" cy="592262"/>
          </a:xfrm>
        </p:spPr>
        <p:txBody>
          <a:bodyPr/>
          <a:lstStyle/>
          <a:p>
            <a:pPr algn="r"/>
            <a:r>
              <a:rPr lang="en-US" dirty="0"/>
              <a:t>EPWASER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AA7133D-95C8-4EB9-B6B6-613EEC278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B5FF69D-0B6F-47B0-88F5-1924230427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78006" y="1283590"/>
            <a:ext cx="7224194" cy="5335711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4000" dirty="0"/>
              <a:t>Applications</a:t>
            </a:r>
          </a:p>
          <a:p>
            <a:pPr marL="228600" lvl="1">
              <a:spcBef>
                <a:spcPts val="1200"/>
              </a:spcBef>
            </a:pPr>
            <a:r>
              <a:rPr lang="en-US" sz="3200" dirty="0"/>
              <a:t>Compact and efficient solar conversion</a:t>
            </a:r>
          </a:p>
          <a:p>
            <a:pPr marL="685800" lvl="2">
              <a:spcBef>
                <a:spcPts val="600"/>
              </a:spcBef>
            </a:pPr>
            <a:r>
              <a:rPr lang="en-US" sz="2800" dirty="0"/>
              <a:t>Military Posts</a:t>
            </a:r>
          </a:p>
          <a:p>
            <a:pPr marL="685800" lvl="2">
              <a:spcBef>
                <a:spcPts val="600"/>
              </a:spcBef>
            </a:pPr>
            <a:r>
              <a:rPr lang="en-US" sz="2800" dirty="0"/>
              <a:t>Habitats in space</a:t>
            </a:r>
          </a:p>
          <a:p>
            <a:pPr marL="685800" lvl="2">
              <a:spcBef>
                <a:spcPts val="600"/>
              </a:spcBef>
            </a:pPr>
            <a:r>
              <a:rPr lang="en-US" sz="2800" dirty="0"/>
              <a:t>Industrial</a:t>
            </a:r>
          </a:p>
          <a:p>
            <a:pPr marL="685800" lvl="2">
              <a:spcBef>
                <a:spcPts val="600"/>
              </a:spcBef>
            </a:pPr>
            <a:r>
              <a:rPr lang="en-US" sz="2800" dirty="0"/>
              <a:t>Residential</a:t>
            </a:r>
          </a:p>
          <a:p>
            <a:pPr marL="228600" lvl="1">
              <a:spcBef>
                <a:spcPts val="600"/>
              </a:spcBef>
            </a:pPr>
            <a:r>
              <a:rPr lang="en-US" sz="3200" dirty="0"/>
              <a:t>Electron beam generator</a:t>
            </a:r>
          </a:p>
          <a:p>
            <a:pPr marL="228600" lvl="1">
              <a:spcBef>
                <a:spcPts val="600"/>
              </a:spcBef>
            </a:pPr>
            <a:r>
              <a:rPr lang="en-US" sz="3200" dirty="0"/>
              <a:t>High-voltage photovoltaics</a:t>
            </a:r>
          </a:p>
          <a:p>
            <a:pPr marL="228600" lvl="1">
              <a:spcBef>
                <a:spcPts val="600"/>
              </a:spcBef>
            </a:pPr>
            <a:r>
              <a:rPr lang="en-US" sz="3200" dirty="0"/>
              <a:t>Communications</a:t>
            </a:r>
          </a:p>
          <a:p>
            <a:pPr marL="228600" lvl="1">
              <a:spcBef>
                <a:spcPts val="600"/>
              </a:spcBef>
            </a:pPr>
            <a:r>
              <a:rPr lang="en-US" sz="3200" dirty="0"/>
              <a:t>New type of laser</a:t>
            </a:r>
          </a:p>
          <a:p>
            <a:pPr marL="457200" lvl="2" indent="0">
              <a:spcBef>
                <a:spcPts val="1200"/>
              </a:spcBef>
              <a:buNone/>
            </a:pPr>
            <a:endParaRPr lang="en-US" sz="2800" dirty="0"/>
          </a:p>
        </p:txBody>
      </p:sp>
      <p:grpSp>
        <p:nvGrpSpPr>
          <p:cNvPr id="71" name="Group 70">
            <a:extLst>
              <a:ext uri="{FF2B5EF4-FFF2-40B4-BE49-F238E27FC236}">
                <a16:creationId xmlns="" xmlns:a16="http://schemas.microsoft.com/office/drawing/2014/main" id="{604D74CB-975D-4B33-846D-EB74687A350F}"/>
              </a:ext>
            </a:extLst>
          </p:cNvPr>
          <p:cNvGrpSpPr/>
          <p:nvPr/>
        </p:nvGrpSpPr>
        <p:grpSpPr>
          <a:xfrm>
            <a:off x="7132900" y="821925"/>
            <a:ext cx="4220900" cy="4869059"/>
            <a:chOff x="7788100" y="1131525"/>
            <a:chExt cx="4220900" cy="4869059"/>
          </a:xfrm>
        </p:grpSpPr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DE3B61F3-D2EA-49AE-8992-47F015453A72}"/>
                </a:ext>
              </a:extLst>
            </p:cNvPr>
            <p:cNvGrpSpPr/>
            <p:nvPr/>
          </p:nvGrpSpPr>
          <p:grpSpPr>
            <a:xfrm>
              <a:off x="8714459" y="1516156"/>
              <a:ext cx="491487" cy="1093063"/>
              <a:chOff x="7493144" y="3463842"/>
              <a:chExt cx="491487" cy="1093063"/>
            </a:xfrm>
            <a:effectLst>
              <a:outerShdw blurRad="25400" dist="38100" dir="13800000" algn="tl" rotWithShape="0">
                <a:schemeClr val="bg1">
                  <a:alpha val="65000"/>
                </a:schemeClr>
              </a:outerShdw>
            </a:effectLst>
          </p:grpSpPr>
          <p:grpSp>
            <p:nvGrpSpPr>
              <p:cNvPr id="15" name="Group 14">
                <a:extLst>
                  <a:ext uri="{FF2B5EF4-FFF2-40B4-BE49-F238E27FC236}">
                    <a16:creationId xmlns="" xmlns:a16="http://schemas.microsoft.com/office/drawing/2014/main" id="{A3ED0C7E-6EEA-4C65-B3D2-45FE7A14129F}"/>
                  </a:ext>
                </a:extLst>
              </p:cNvPr>
              <p:cNvGrpSpPr/>
              <p:nvPr/>
            </p:nvGrpSpPr>
            <p:grpSpPr>
              <a:xfrm rot="19621709">
                <a:off x="7493144" y="3463842"/>
                <a:ext cx="332200" cy="960947"/>
                <a:chOff x="7459586" y="2024279"/>
                <a:chExt cx="392805" cy="2436224"/>
              </a:xfrm>
            </p:grpSpPr>
            <p:sp>
              <p:nvSpPr>
                <p:cNvPr id="9" name="Arc 8">
                  <a:extLst>
                    <a:ext uri="{FF2B5EF4-FFF2-40B4-BE49-F238E27FC236}">
                      <a16:creationId xmlns="" xmlns:a16="http://schemas.microsoft.com/office/drawing/2014/main" id="{138A8D6F-79D2-45EC-A7DC-DD8FB8230228}"/>
                    </a:ext>
                  </a:extLst>
                </p:cNvPr>
                <p:cNvSpPr/>
                <p:nvPr/>
              </p:nvSpPr>
              <p:spPr>
                <a:xfrm>
                  <a:off x="7459586" y="2024279"/>
                  <a:ext cx="392805" cy="405684"/>
                </a:xfrm>
                <a:prstGeom prst="arc">
                  <a:avLst>
                    <a:gd name="adj1" fmla="val 16200000"/>
                    <a:gd name="adj2" fmla="val 5425691"/>
                  </a:avLst>
                </a:prstGeom>
                <a:ln w="2857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Arc 9">
                  <a:extLst>
                    <a:ext uri="{FF2B5EF4-FFF2-40B4-BE49-F238E27FC236}">
                      <a16:creationId xmlns="" xmlns:a16="http://schemas.microsoft.com/office/drawing/2014/main" id="{5ECE25D8-E8D6-4A32-A3E0-1C46D0730A1B}"/>
                    </a:ext>
                  </a:extLst>
                </p:cNvPr>
                <p:cNvSpPr/>
                <p:nvPr/>
              </p:nvSpPr>
              <p:spPr>
                <a:xfrm flipH="1">
                  <a:off x="7459586" y="2429964"/>
                  <a:ext cx="392805" cy="405684"/>
                </a:xfrm>
                <a:prstGeom prst="arc">
                  <a:avLst>
                    <a:gd name="adj1" fmla="val 16200000"/>
                    <a:gd name="adj2" fmla="val 5472901"/>
                  </a:avLst>
                </a:prstGeom>
                <a:ln w="2857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Arc 10">
                  <a:extLst>
                    <a:ext uri="{FF2B5EF4-FFF2-40B4-BE49-F238E27FC236}">
                      <a16:creationId xmlns="" xmlns:a16="http://schemas.microsoft.com/office/drawing/2014/main" id="{E88F5232-A756-46D7-A38F-8181586CB834}"/>
                    </a:ext>
                  </a:extLst>
                </p:cNvPr>
                <p:cNvSpPr/>
                <p:nvPr/>
              </p:nvSpPr>
              <p:spPr>
                <a:xfrm>
                  <a:off x="7459586" y="2837765"/>
                  <a:ext cx="392805" cy="405684"/>
                </a:xfrm>
                <a:prstGeom prst="arc">
                  <a:avLst>
                    <a:gd name="adj1" fmla="val 16200000"/>
                    <a:gd name="adj2" fmla="val 5425691"/>
                  </a:avLst>
                </a:prstGeom>
                <a:ln w="2857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Arc 11">
                  <a:extLst>
                    <a:ext uri="{FF2B5EF4-FFF2-40B4-BE49-F238E27FC236}">
                      <a16:creationId xmlns="" xmlns:a16="http://schemas.microsoft.com/office/drawing/2014/main" id="{5A871A98-1545-41C6-A1C8-8FE5CDCFBB2B}"/>
                    </a:ext>
                  </a:extLst>
                </p:cNvPr>
                <p:cNvSpPr/>
                <p:nvPr/>
              </p:nvSpPr>
              <p:spPr>
                <a:xfrm flipH="1">
                  <a:off x="7459586" y="3243450"/>
                  <a:ext cx="392805" cy="405684"/>
                </a:xfrm>
                <a:prstGeom prst="arc">
                  <a:avLst>
                    <a:gd name="adj1" fmla="val 16200000"/>
                    <a:gd name="adj2" fmla="val 5472901"/>
                  </a:avLst>
                </a:prstGeom>
                <a:ln w="2857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Arc 12">
                  <a:extLst>
                    <a:ext uri="{FF2B5EF4-FFF2-40B4-BE49-F238E27FC236}">
                      <a16:creationId xmlns="" xmlns:a16="http://schemas.microsoft.com/office/drawing/2014/main" id="{71CBF87E-9A71-4062-B8DF-D28D4B5C8B3F}"/>
                    </a:ext>
                  </a:extLst>
                </p:cNvPr>
                <p:cNvSpPr/>
                <p:nvPr/>
              </p:nvSpPr>
              <p:spPr>
                <a:xfrm>
                  <a:off x="7459586" y="3649134"/>
                  <a:ext cx="392805" cy="405684"/>
                </a:xfrm>
                <a:prstGeom prst="arc">
                  <a:avLst>
                    <a:gd name="adj1" fmla="val 16200000"/>
                    <a:gd name="adj2" fmla="val 5425691"/>
                  </a:avLst>
                </a:prstGeom>
                <a:ln w="2857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c 13">
                  <a:extLst>
                    <a:ext uri="{FF2B5EF4-FFF2-40B4-BE49-F238E27FC236}">
                      <a16:creationId xmlns="" xmlns:a16="http://schemas.microsoft.com/office/drawing/2014/main" id="{58CF73A9-BA24-419F-9C50-C6B8222A06FF}"/>
                    </a:ext>
                  </a:extLst>
                </p:cNvPr>
                <p:cNvSpPr/>
                <p:nvPr/>
              </p:nvSpPr>
              <p:spPr>
                <a:xfrm flipH="1">
                  <a:off x="7459586" y="4054819"/>
                  <a:ext cx="392805" cy="405684"/>
                </a:xfrm>
                <a:prstGeom prst="arc">
                  <a:avLst>
                    <a:gd name="adj1" fmla="val 16200000"/>
                    <a:gd name="adj2" fmla="val 5472901"/>
                  </a:avLst>
                </a:prstGeom>
                <a:ln w="28575" cap="rnd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7" name="Straight Arrow Connector 16">
                <a:extLst>
                  <a:ext uri="{FF2B5EF4-FFF2-40B4-BE49-F238E27FC236}">
                    <a16:creationId xmlns="" xmlns:a16="http://schemas.microsoft.com/office/drawing/2014/main" id="{CFAB4464-E87E-475C-ACB9-2BA1CAF15880}"/>
                  </a:ext>
                </a:extLst>
              </p:cNvPr>
              <p:cNvCxnSpPr>
                <a:cxnSpLocks/>
              </p:cNvCxnSpPr>
              <p:nvPr/>
            </p:nvCxnSpPr>
            <p:spPr>
              <a:xfrm rot="19621709">
                <a:off x="7984631" y="4335625"/>
                <a:ext cx="0" cy="221280"/>
              </a:xfrm>
              <a:prstGeom prst="straightConnector1">
                <a:avLst/>
              </a:prstGeom>
              <a:ln w="28575" cap="rnd">
                <a:solidFill>
                  <a:schemeClr val="accent2">
                    <a:lumMod val="40000"/>
                    <a:lumOff val="6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Rectangle: Rounded Corners 22">
              <a:extLst>
                <a:ext uri="{FF2B5EF4-FFF2-40B4-BE49-F238E27FC236}">
                  <a16:creationId xmlns="" xmlns:a16="http://schemas.microsoft.com/office/drawing/2014/main" id="{2A30C54B-C9D7-4B65-B068-2BC8BF9D53F0}"/>
                </a:ext>
              </a:extLst>
            </p:cNvPr>
            <p:cNvSpPr/>
            <p:nvPr/>
          </p:nvSpPr>
          <p:spPr>
            <a:xfrm>
              <a:off x="9259200" y="2546244"/>
              <a:ext cx="1137600" cy="1003356"/>
            </a:xfrm>
            <a:prstGeom prst="roundRect">
              <a:avLst/>
            </a:prstGeom>
            <a:solidFill>
              <a:srgbClr val="FFFFCC"/>
            </a:solidFill>
            <a:ln w="92075" cmpd="thickThin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50800" dir="13800000" sx="101000" sy="101000" algn="ctr" rotWithShape="0">
                <a:schemeClr val="bg1"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EPWASER Water</a:t>
              </a:r>
            </a:p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Splitter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63BD604C-F353-4E51-BC55-5BEB4944FC6F}"/>
                </a:ext>
              </a:extLst>
            </p:cNvPr>
            <p:cNvSpPr txBox="1"/>
            <p:nvPr/>
          </p:nvSpPr>
          <p:spPr>
            <a:xfrm>
              <a:off x="7788100" y="1131525"/>
              <a:ext cx="131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Sunlight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5565A312-9D1D-47C0-9A54-18F770179A0D}"/>
                </a:ext>
              </a:extLst>
            </p:cNvPr>
            <p:cNvSpPr txBox="1"/>
            <p:nvPr/>
          </p:nvSpPr>
          <p:spPr>
            <a:xfrm>
              <a:off x="8966279" y="1254542"/>
              <a:ext cx="1310400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/>
                  </a:solidFill>
                </a:rPr>
                <a:t>Water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="" xmlns:a16="http://schemas.microsoft.com/office/drawing/2014/main" id="{89F6B82E-F3D9-46BA-B0CC-B30FA814E45F}"/>
                </a:ext>
              </a:extLst>
            </p:cNvPr>
            <p:cNvCxnSpPr>
              <a:cxnSpLocks/>
              <a:endCxn id="23" idx="0"/>
            </p:cNvCxnSpPr>
            <p:nvPr/>
          </p:nvCxnSpPr>
          <p:spPr>
            <a:xfrm>
              <a:off x="9828000" y="1772337"/>
              <a:ext cx="0" cy="77390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 w="lg" len="lg"/>
            </a:ln>
            <a:effectLst>
              <a:outerShdw blurRad="50800" dist="50800" dir="13800000" sx="101000" sy="101000" algn="ctr" rotWithShape="0">
                <a:schemeClr val="bg1">
                  <a:alpha val="43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="" xmlns:a16="http://schemas.microsoft.com/office/drawing/2014/main" id="{6DD4CBEE-0BE5-4027-974F-1F54C4955383}"/>
                </a:ext>
              </a:extLst>
            </p:cNvPr>
            <p:cNvCxnSpPr>
              <a:cxnSpLocks/>
              <a:stCxn id="23" idx="2"/>
              <a:endCxn id="32" idx="0"/>
            </p:cNvCxnSpPr>
            <p:nvPr/>
          </p:nvCxnSpPr>
          <p:spPr>
            <a:xfrm>
              <a:off x="9828000" y="3549600"/>
              <a:ext cx="591" cy="68057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 w="lg" len="lg"/>
            </a:ln>
            <a:effectLst>
              <a:outerShdw blurRad="25400" dist="50800" dir="13800000" algn="ctr" rotWithShape="0">
                <a:schemeClr val="bg1">
                  <a:alpha val="65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: Rounded Corners 31">
              <a:extLst>
                <a:ext uri="{FF2B5EF4-FFF2-40B4-BE49-F238E27FC236}">
                  <a16:creationId xmlns="" xmlns:a16="http://schemas.microsoft.com/office/drawing/2014/main" id="{BEE9FD52-9A56-4550-B18E-3EE94628D9BA}"/>
                </a:ext>
              </a:extLst>
            </p:cNvPr>
            <p:cNvSpPr/>
            <p:nvPr/>
          </p:nvSpPr>
          <p:spPr>
            <a:xfrm>
              <a:off x="9259791" y="4230172"/>
              <a:ext cx="1137600" cy="639318"/>
            </a:xfrm>
            <a:prstGeom prst="roundRect">
              <a:avLst/>
            </a:prstGeom>
            <a:solidFill>
              <a:srgbClr val="FFFFCC"/>
            </a:solidFill>
            <a:ln w="92075" cmpd="thickThin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50800" dir="13800000" sx="101000" sy="101000" algn="ctr" rotWithShape="0">
                <a:schemeClr val="bg1"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Storage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332AA2E3-84F3-48EE-B5E2-35A27E5B2B6E}"/>
                </a:ext>
              </a:extLst>
            </p:cNvPr>
            <p:cNvSpPr txBox="1"/>
            <p:nvPr/>
          </p:nvSpPr>
          <p:spPr>
            <a:xfrm>
              <a:off x="10874418" y="3559478"/>
              <a:ext cx="522713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/>
                  </a:solidFill>
                </a:rPr>
                <a:t>O</a:t>
              </a:r>
              <a:r>
                <a:rPr lang="en-US" sz="2400" baseline="-25000" dirty="0">
                  <a:solidFill>
                    <a:schemeClr val="bg1"/>
                  </a:solidFill>
                </a:rPr>
                <a:t>2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C819E5C-B6C1-4F0A-A2E1-FB87D15CDD21}"/>
                </a:ext>
              </a:extLst>
            </p:cNvPr>
            <p:cNvSpPr txBox="1"/>
            <p:nvPr/>
          </p:nvSpPr>
          <p:spPr>
            <a:xfrm>
              <a:off x="9776887" y="3648412"/>
              <a:ext cx="522713" cy="369332"/>
            </a:xfrm>
            <a:prstGeom prst="rect">
              <a:avLst/>
            </a:prstGeom>
            <a:noFill/>
            <a:effectLst/>
          </p:spPr>
          <p:txBody>
            <a:bodyPr wrap="square" tIns="0" bIns="0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bg1"/>
                  </a:solidFill>
                </a:rPr>
                <a:t>H</a:t>
              </a:r>
              <a:r>
                <a:rPr lang="en-US" sz="2400" baseline="-25000" dirty="0">
                  <a:solidFill>
                    <a:schemeClr val="bg1"/>
                  </a:solidFill>
                </a:rPr>
                <a:t>2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="" xmlns:a16="http://schemas.microsoft.com/office/drawing/2014/main" id="{26C15C6D-9405-4D22-94E3-9C14EF599007}"/>
                </a:ext>
              </a:extLst>
            </p:cNvPr>
            <p:cNvSpPr/>
            <p:nvPr/>
          </p:nvSpPr>
          <p:spPr>
            <a:xfrm>
              <a:off x="9269270" y="5361266"/>
              <a:ext cx="1137600" cy="639318"/>
            </a:xfrm>
            <a:prstGeom prst="roundRect">
              <a:avLst/>
            </a:prstGeom>
            <a:solidFill>
              <a:srgbClr val="FFFFCC"/>
            </a:solidFill>
            <a:ln w="92075" cmpd="thickThin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50800" dir="13800000" sx="101000" sy="101000" algn="ctr" rotWithShape="0">
                <a:schemeClr val="bg1"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Fuel Cell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="" xmlns:a16="http://schemas.microsoft.com/office/drawing/2014/main" id="{4FE241D8-7F33-4539-BC40-5CF360752911}"/>
                </a:ext>
              </a:extLst>
            </p:cNvPr>
            <p:cNvCxnSpPr>
              <a:cxnSpLocks/>
              <a:stCxn id="32" idx="2"/>
              <a:endCxn id="38" idx="0"/>
            </p:cNvCxnSpPr>
            <p:nvPr/>
          </p:nvCxnSpPr>
          <p:spPr>
            <a:xfrm>
              <a:off x="9828591" y="4869490"/>
              <a:ext cx="9479" cy="491776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 w="lg" len="lg"/>
            </a:ln>
            <a:effectLst>
              <a:outerShdw blurRad="50800" dist="88900" dir="13800000" sx="101000" sy="101000" algn="ctr" rotWithShape="0">
                <a:schemeClr val="bg1">
                  <a:alpha val="43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or: Elbow 45">
              <a:extLst>
                <a:ext uri="{FF2B5EF4-FFF2-40B4-BE49-F238E27FC236}">
                  <a16:creationId xmlns="" xmlns:a16="http://schemas.microsoft.com/office/drawing/2014/main" id="{609B3CE7-118B-42D9-8778-1D063DDBBC4C}"/>
                </a:ext>
              </a:extLst>
            </p:cNvPr>
            <p:cNvCxnSpPr>
              <a:stCxn id="23" idx="3"/>
              <a:endCxn id="32" idx="3"/>
            </p:cNvCxnSpPr>
            <p:nvPr/>
          </p:nvCxnSpPr>
          <p:spPr>
            <a:xfrm>
              <a:off x="10396800" y="3047922"/>
              <a:ext cx="591" cy="1501909"/>
            </a:xfrm>
            <a:prstGeom prst="bentConnector3">
              <a:avLst>
                <a:gd name="adj1" fmla="val 82638071"/>
              </a:avLst>
            </a:prstGeom>
            <a:ln w="38100">
              <a:solidFill>
                <a:schemeClr val="bg1"/>
              </a:solidFill>
              <a:prstDash val="dash"/>
              <a:tailEnd type="triangle" w="lg" len="lg"/>
            </a:ln>
            <a:effectLst>
              <a:outerShdw blurRad="50800" dist="50800" dir="13800000" sx="101000" sy="101000" algn="ctr" rotWithShape="0">
                <a:schemeClr val="bg1">
                  <a:alpha val="43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662A9C17-967C-4126-9000-DC1071423382}"/>
                </a:ext>
              </a:extLst>
            </p:cNvPr>
            <p:cNvSpPr txBox="1"/>
            <p:nvPr/>
          </p:nvSpPr>
          <p:spPr>
            <a:xfrm>
              <a:off x="10698600" y="2998022"/>
              <a:ext cx="1310400" cy="6463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(Space habitats)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="" xmlns:a16="http://schemas.microsoft.com/office/drawing/2014/main" id="{F6D79414-0CE7-40D0-81D0-73D420FB6D34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>
              <a:off x="10406870" y="5680925"/>
              <a:ext cx="1010430" cy="1079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 w="lg" len="lg"/>
            </a:ln>
            <a:effectLst>
              <a:outerShdw blurRad="50800" dist="50800" dir="13800000" sx="101000" sy="101000" algn="ctr" rotWithShape="0">
                <a:schemeClr val="bg1">
                  <a:alpha val="43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4FABB0C1-2841-4EB4-94AA-1D1F43AD363F}"/>
                </a:ext>
              </a:extLst>
            </p:cNvPr>
            <p:cNvSpPr txBox="1"/>
            <p:nvPr/>
          </p:nvSpPr>
          <p:spPr>
            <a:xfrm>
              <a:off x="10320470" y="5174783"/>
              <a:ext cx="1310400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Power</a:t>
              </a:r>
            </a:p>
          </p:txBody>
        </p:sp>
      </p:grpSp>
      <p:pic>
        <p:nvPicPr>
          <p:cNvPr id="85" name="Graphic 84" descr="Lightning bolt with solid fill">
            <a:extLst>
              <a:ext uri="{FF2B5EF4-FFF2-40B4-BE49-F238E27FC236}">
                <a16:creationId xmlns="" xmlns:a16="http://schemas.microsoft.com/office/drawing/2014/main" id="{B5247F44-566E-408A-BE0D-0C2CDAA6E9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24083">
            <a:off x="10675302" y="5002521"/>
            <a:ext cx="573237" cy="77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7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D6577E04-D1C0-41D7-B6C2-078D93827EE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652556"/>
            <a:ext cx="9144000" cy="665163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+mn-lt"/>
              </a:rPr>
              <a:t>Hall Effect </a:t>
            </a:r>
            <a:r>
              <a:rPr lang="en-US" sz="4400" b="1" dirty="0" smtClean="0">
                <a:latin typeface="+mn-lt"/>
              </a:rPr>
              <a:t>Thrusters</a:t>
            </a:r>
            <a:endParaRPr lang="en-US" sz="4400" b="1" dirty="0">
              <a:latin typeface="+mn-lt"/>
            </a:endParaRPr>
          </a:p>
        </p:txBody>
      </p:sp>
      <p:sp>
        <p:nvSpPr>
          <p:cNvPr id="7" name="Subtitle 3">
            <a:extLst>
              <a:ext uri="{FF2B5EF4-FFF2-40B4-BE49-F238E27FC236}">
                <a16:creationId xmlns="" xmlns:a16="http://schemas.microsoft.com/office/drawing/2014/main" id="{F4BFEBD3-A619-48AF-9DF7-ED7990E1BF92}"/>
              </a:ext>
            </a:extLst>
          </p:cNvPr>
          <p:cNvSpPr txBox="1">
            <a:spLocks/>
          </p:cNvSpPr>
          <p:nvPr/>
        </p:nvSpPr>
        <p:spPr>
          <a:xfrm>
            <a:off x="180078" y="1392009"/>
            <a:ext cx="7750239" cy="50934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9" indent="-457189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Hall Effect Thrusters (HETs) are a method of electric propulsion used for in-space maneuvers. HET is a type of plasma rocket, in which a neutralized beam of ions (plus electrons) are electrically accelerated to produce thrust.  Common propellants are noble gases, (e.g., Xe</a:t>
            </a:r>
            <a:r>
              <a:rPr lang="en-US" sz="2000" baseline="30000" dirty="0">
                <a:solidFill>
                  <a:schemeClr val="bg1"/>
                </a:solidFill>
              </a:rPr>
              <a:t>+</a:t>
            </a:r>
            <a:r>
              <a:rPr lang="en-US" sz="2000" dirty="0">
                <a:solidFill>
                  <a:schemeClr val="bg1"/>
                </a:solidFill>
              </a:rPr>
              <a:t> or Kr</a:t>
            </a:r>
            <a:r>
              <a:rPr lang="en-US" sz="2000" baseline="30000" dirty="0">
                <a:solidFill>
                  <a:schemeClr val="bg1"/>
                </a:solidFill>
              </a:rPr>
              <a:t>+</a:t>
            </a:r>
            <a:r>
              <a:rPr lang="en-US" sz="2000" dirty="0">
                <a:solidFill>
                  <a:schemeClr val="bg1"/>
                </a:solidFill>
              </a:rPr>
              <a:t> etc.)</a:t>
            </a:r>
          </a:p>
          <a:p>
            <a:pPr marL="457189" indent="-457189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Propellant mass usage is 5X (or better) than chemical rockets.  Thrust is low, so maneuvers are done more slowly than chemical rockets. </a:t>
            </a:r>
          </a:p>
          <a:p>
            <a:pPr marL="374650" indent="-285750" eaLnBrk="1" hangingPunct="1">
              <a:buFont typeface="Arial" pitchFamily="-112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Based on newly invented Hall Effect Thrusters (CHETs).</a:t>
            </a:r>
          </a:p>
          <a:p>
            <a:pPr marL="1117600" lvl="1" indent="-285750" eaLnBrk="1" hangingPunct="1">
              <a:buFont typeface="Lucida Grande"/>
              <a:buChar char="—"/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Supports Orbital Transfer &amp; On orbit station keeping.</a:t>
            </a:r>
          </a:p>
          <a:p>
            <a:pPr marL="374650" indent="-285750" eaLnBrk="1" hangingPunct="1"/>
            <a:endParaRPr lang="en-US" sz="20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marL="374650" indent="-285750" eaLnBrk="1" hangingPunct="1">
              <a:buFont typeface="Arial" pitchFamily="-112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CHETS based on Technology and Tradecraft with cumulative ~100 years of specialized expertise in designing and fabricating space systems &amp; </a:t>
            </a:r>
            <a:r>
              <a:rPr lang="en-US" sz="2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CHETS (Cameron HETS)</a:t>
            </a:r>
            <a:endParaRPr lang="en-US" sz="20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marL="457189" indent="-457189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9" name="Picture 20">
            <a:extLst>
              <a:ext uri="{FF2B5EF4-FFF2-40B4-BE49-F238E27FC236}">
                <a16:creationId xmlns="" xmlns:a16="http://schemas.microsoft.com/office/drawing/2014/main" id="{91A96CBE-0752-B440-857A-E74805942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8" t="20121" r="42603" b="10971"/>
          <a:stretch/>
        </p:blipFill>
        <p:spPr bwMode="auto">
          <a:xfrm>
            <a:off x="7930317" y="1317719"/>
            <a:ext cx="3976687" cy="509346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DAF5BAC-B5D2-4C5F-8851-C3EDA67C143C}"/>
              </a:ext>
            </a:extLst>
          </p:cNvPr>
          <p:cNvSpPr txBox="1"/>
          <p:nvPr/>
        </p:nvSpPr>
        <p:spPr>
          <a:xfrm>
            <a:off x="8176333" y="271030"/>
            <a:ext cx="335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Technology Partnering/Licensing</a:t>
            </a:r>
          </a:p>
        </p:txBody>
      </p:sp>
    </p:spTree>
    <p:extLst>
      <p:ext uri="{BB962C8B-B14F-4D97-AF65-F5344CB8AC3E}">
        <p14:creationId xmlns:p14="http://schemas.microsoft.com/office/powerpoint/2010/main" val="3992272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D6577E04-D1C0-41D7-B6C2-078D93827EE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00743" y="736488"/>
            <a:ext cx="9144000" cy="6651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Hall Effect </a:t>
            </a:r>
            <a:r>
              <a:rPr lang="en-US" sz="4000" b="1" dirty="0" smtClean="0">
                <a:latin typeface="+mn-lt"/>
              </a:rPr>
              <a:t>Thruster Systems</a:t>
            </a:r>
            <a:endParaRPr lang="en-US" sz="4000" b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A7F0BDF-1081-1A4C-B0FC-FD2F72EAA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9" y="1367986"/>
            <a:ext cx="9167315" cy="51229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1B1B524-A1F2-054B-9A86-16602CC2AE38}"/>
              </a:ext>
            </a:extLst>
          </p:cNvPr>
          <p:cNvSpPr txBox="1"/>
          <p:nvPr/>
        </p:nvSpPr>
        <p:spPr>
          <a:xfrm>
            <a:off x="9443342" y="2008206"/>
            <a:ext cx="2370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HET systems are used for station-keeping and/or orbit-changes in satellites or other spacecraft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594663-BE48-4F24-8C27-4A1EB1CE4053}"/>
              </a:ext>
            </a:extLst>
          </p:cNvPr>
          <p:cNvSpPr txBox="1"/>
          <p:nvPr/>
        </p:nvSpPr>
        <p:spPr>
          <a:xfrm>
            <a:off x="8176333" y="262152"/>
            <a:ext cx="335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Technology Partnering/Licensing</a:t>
            </a:r>
          </a:p>
        </p:txBody>
      </p:sp>
    </p:spTree>
    <p:extLst>
      <p:ext uri="{BB962C8B-B14F-4D97-AF65-F5344CB8AC3E}">
        <p14:creationId xmlns:p14="http://schemas.microsoft.com/office/powerpoint/2010/main" val="3128620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C4C4856-2FF2-4220-9FF5-734FFE218146}"/>
              </a:ext>
            </a:extLst>
          </p:cNvPr>
          <p:cNvGrpSpPr/>
          <p:nvPr/>
        </p:nvGrpSpPr>
        <p:grpSpPr>
          <a:xfrm>
            <a:off x="-563300" y="1892437"/>
            <a:ext cx="7961958" cy="3738726"/>
            <a:chOff x="-563300" y="1892437"/>
            <a:chExt cx="7961958" cy="3738726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84DAEC68-53BB-4584-B295-C6535E69E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31" b="89838" l="8756" r="95059">
                          <a14:foregroundMark x1="16168" y1="25404" x2="8756" y2="22479"/>
                          <a14:foregroundMark x1="86693" y1="50808" x2="91851" y2="52040"/>
                          <a14:foregroundMark x1="92198" y1="52425" x2="95059" y2="52425"/>
                          <a14:foregroundMark x1="90377" y1="51963" x2="93238" y2="51963"/>
                          <a14:foregroundMark x1="67620" y1="73287" x2="71912" y2="73518"/>
                          <a14:foregroundMark x1="45210" y1="58507" x2="49762" y2="62587"/>
                          <a14:foregroundMark x1="49762" y1="62587" x2="49892" y2="62587"/>
                        </a14:backgroundRemoval>
                      </a14:imgEffect>
                      <a14:imgEffect>
                        <a14:sharpenSoften amount="-30000"/>
                      </a14:imgEffect>
                      <a14:imgEffect>
                        <a14:brightnessContrast bright="-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35795" flipH="1">
              <a:off x="758749" y="1892437"/>
              <a:ext cx="6639909" cy="37387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A166DD0D-B3DC-4DEB-8BA6-EB9CAA910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alphaModFix amt="42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2912" r="7137"/>
            <a:stretch/>
          </p:blipFill>
          <p:spPr>
            <a:xfrm rot="21132540" flipV="1">
              <a:off x="-563300" y="3586125"/>
              <a:ext cx="3084193" cy="1021967"/>
            </a:xfrm>
            <a:custGeom>
              <a:avLst/>
              <a:gdLst>
                <a:gd name="connsiteX0" fmla="*/ 2238730 w 2787477"/>
                <a:gd name="connsiteY0" fmla="*/ 1679579 h 1679579"/>
                <a:gd name="connsiteX1" fmla="*/ 2249850 w 2787477"/>
                <a:gd name="connsiteY1" fmla="*/ 1620239 h 1679579"/>
                <a:gd name="connsiteX2" fmla="*/ 2336962 w 2787477"/>
                <a:gd name="connsiteY2" fmla="*/ 1536309 h 1679579"/>
                <a:gd name="connsiteX3" fmla="*/ 2615471 w 2787477"/>
                <a:gd name="connsiteY3" fmla="*/ 1118292 h 1679579"/>
                <a:gd name="connsiteX4" fmla="*/ 2649822 w 2787477"/>
                <a:gd name="connsiteY4" fmla="*/ 144908 h 1679579"/>
                <a:gd name="connsiteX5" fmla="*/ 2570309 w 2787477"/>
                <a:gd name="connsiteY5" fmla="*/ 126322 h 1679579"/>
                <a:gd name="connsiteX6" fmla="*/ 2528573 w 2787477"/>
                <a:gd name="connsiteY6" fmla="*/ 132945 h 1679579"/>
                <a:gd name="connsiteX7" fmla="*/ 2551246 w 2787477"/>
                <a:gd name="connsiteY7" fmla="*/ 11960 h 1679579"/>
                <a:gd name="connsiteX8" fmla="*/ 2487427 w 2787477"/>
                <a:gd name="connsiteY8" fmla="*/ 0 h 1679579"/>
                <a:gd name="connsiteX9" fmla="*/ 265173 w 2787477"/>
                <a:gd name="connsiteY9" fmla="*/ 0 h 1679579"/>
                <a:gd name="connsiteX10" fmla="*/ 0 w 2787477"/>
                <a:gd name="connsiteY10" fmla="*/ 1414991 h 1679579"/>
                <a:gd name="connsiteX11" fmla="*/ 1411872 w 2787477"/>
                <a:gd name="connsiteY11" fmla="*/ 1679579 h 167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477" h="1679579">
                  <a:moveTo>
                    <a:pt x="2238730" y="1679579"/>
                  </a:moveTo>
                  <a:lnTo>
                    <a:pt x="2249850" y="1620239"/>
                  </a:lnTo>
                  <a:lnTo>
                    <a:pt x="2336962" y="1536309"/>
                  </a:lnTo>
                  <a:cubicBezTo>
                    <a:pt x="2437450" y="1427198"/>
                    <a:pt x="2534779" y="1284074"/>
                    <a:pt x="2615471" y="1118292"/>
                  </a:cubicBezTo>
                  <a:cubicBezTo>
                    <a:pt x="2830647" y="676206"/>
                    <a:pt x="2846027" y="240407"/>
                    <a:pt x="2649822" y="144908"/>
                  </a:cubicBezTo>
                  <a:cubicBezTo>
                    <a:pt x="2625296" y="132971"/>
                    <a:pt x="2598626" y="126916"/>
                    <a:pt x="2570309" y="126322"/>
                  </a:cubicBezTo>
                  <a:lnTo>
                    <a:pt x="2528573" y="132945"/>
                  </a:lnTo>
                  <a:lnTo>
                    <a:pt x="2551246" y="11960"/>
                  </a:lnTo>
                  <a:lnTo>
                    <a:pt x="2487427" y="0"/>
                  </a:lnTo>
                  <a:lnTo>
                    <a:pt x="265173" y="0"/>
                  </a:lnTo>
                  <a:lnTo>
                    <a:pt x="0" y="1414991"/>
                  </a:lnTo>
                  <a:lnTo>
                    <a:pt x="1411872" y="1679579"/>
                  </a:lnTo>
                  <a:close/>
                </a:path>
              </a:pathLst>
            </a:custGeom>
            <a:effectLst>
              <a:softEdge rad="190500"/>
            </a:effec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D7AD3A6-7E9B-4EC7-84B3-19EBACBEE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021" y="2553914"/>
            <a:ext cx="9144000" cy="1655762"/>
          </a:xfrm>
        </p:spPr>
        <p:txBody>
          <a:bodyPr>
            <a:noAutofit/>
          </a:bodyPr>
          <a:lstStyle/>
          <a:p>
            <a:pPr marL="639763" lvl="2" indent="-273050"/>
            <a:r>
              <a:rPr lang="en-US" sz="3600" dirty="0">
                <a:ea typeface="ヒラギノ角ゴ Pro W3" pitchFamily="-112" charset="-128"/>
              </a:rPr>
              <a:t>Shorter Trip Time</a:t>
            </a:r>
          </a:p>
          <a:p>
            <a:pPr marL="639763" lvl="2" indent="-273050"/>
            <a:r>
              <a:rPr lang="en-US" sz="3600" dirty="0">
                <a:ea typeface="ヒラギノ角ゴ Pro W3" pitchFamily="-112" charset="-128"/>
              </a:rPr>
              <a:t>Reduced Fuel Requirements</a:t>
            </a:r>
          </a:p>
          <a:p>
            <a:pPr marL="639763" lvl="2" indent="-273050"/>
            <a:r>
              <a:rPr lang="en-US" sz="3600" dirty="0">
                <a:ea typeface="ヒラギノ角ゴ Pro W3" pitchFamily="-112" charset="-128"/>
              </a:rPr>
              <a:t>Lower Cost</a:t>
            </a:r>
          </a:p>
          <a:p>
            <a:pPr marL="639763" lvl="2" indent="-273050"/>
            <a:r>
              <a:rPr lang="en-US" sz="3600" dirty="0">
                <a:ea typeface="ヒラギノ角ゴ Pro W3" pitchFamily="-112" charset="-128"/>
              </a:rPr>
              <a:t>Multi-mode Agility</a:t>
            </a:r>
          </a:p>
          <a:p>
            <a:pPr marL="639763" lvl="2" indent="-273050"/>
            <a:r>
              <a:rPr lang="en-US" sz="3600" dirty="0">
                <a:ea typeface="ヒラギノ角ゴ Pro W3" pitchFamily="-112" charset="-128"/>
              </a:rPr>
              <a:t>Narrower Plumes</a:t>
            </a:r>
          </a:p>
          <a:p>
            <a:pPr marL="822643" lvl="3" indent="-273050"/>
            <a:r>
              <a:rPr lang="en-US" sz="3600" dirty="0">
                <a:ea typeface="ヒラギノ角ゴ Pro W3" pitchFamily="-112" charset="-128"/>
              </a:rPr>
              <a:t>Reduced Solar Array Impingement</a:t>
            </a:r>
          </a:p>
        </p:txBody>
      </p:sp>
      <p:sp>
        <p:nvSpPr>
          <p:cNvPr id="27" name="Title 26">
            <a:extLst>
              <a:ext uri="{FF2B5EF4-FFF2-40B4-BE49-F238E27FC236}">
                <a16:creationId xmlns="" xmlns:a16="http://schemas.microsoft.com/office/drawing/2014/main" id="{8D688CC9-AFE4-4F1A-9DE5-95C5DC8AD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021" y="832329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dirty="0"/>
              <a:t>Summary of CHET Advantages</a:t>
            </a:r>
          </a:p>
        </p:txBody>
      </p:sp>
    </p:spTree>
    <p:extLst>
      <p:ext uri="{BB962C8B-B14F-4D97-AF65-F5344CB8AC3E}">
        <p14:creationId xmlns:p14="http://schemas.microsoft.com/office/powerpoint/2010/main" val="1308697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C4C4856-2FF2-4220-9FF5-734FFE218146}"/>
              </a:ext>
            </a:extLst>
          </p:cNvPr>
          <p:cNvGrpSpPr/>
          <p:nvPr/>
        </p:nvGrpSpPr>
        <p:grpSpPr>
          <a:xfrm>
            <a:off x="-563300" y="1892437"/>
            <a:ext cx="7961958" cy="3738726"/>
            <a:chOff x="-563300" y="1892437"/>
            <a:chExt cx="7961958" cy="3738726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84DAEC68-53BB-4584-B295-C6535E69E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31" b="89838" l="8756" r="95059">
                          <a14:foregroundMark x1="16168" y1="25404" x2="8756" y2="22479"/>
                          <a14:foregroundMark x1="86693" y1="50808" x2="91851" y2="52040"/>
                          <a14:foregroundMark x1="92198" y1="52425" x2="95059" y2="52425"/>
                          <a14:foregroundMark x1="90377" y1="51963" x2="93238" y2="51963"/>
                          <a14:foregroundMark x1="67620" y1="73287" x2="71912" y2="73518"/>
                          <a14:foregroundMark x1="45210" y1="58507" x2="49762" y2="62587"/>
                          <a14:foregroundMark x1="49762" y1="62587" x2="49892" y2="62587"/>
                        </a14:backgroundRemoval>
                      </a14:imgEffect>
                      <a14:imgEffect>
                        <a14:sharpenSoften amount="-30000"/>
                      </a14:imgEffect>
                      <a14:imgEffect>
                        <a14:brightnessContrast bright="-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35795" flipH="1">
              <a:off x="758749" y="1892437"/>
              <a:ext cx="6639909" cy="37387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A166DD0D-B3DC-4DEB-8BA6-EB9CAA910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alphaModFix amt="42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2912" r="7137"/>
            <a:stretch/>
          </p:blipFill>
          <p:spPr>
            <a:xfrm rot="21132540" flipV="1">
              <a:off x="-563300" y="3586125"/>
              <a:ext cx="3084193" cy="1021967"/>
            </a:xfrm>
            <a:custGeom>
              <a:avLst/>
              <a:gdLst>
                <a:gd name="connsiteX0" fmla="*/ 2238730 w 2787477"/>
                <a:gd name="connsiteY0" fmla="*/ 1679579 h 1679579"/>
                <a:gd name="connsiteX1" fmla="*/ 2249850 w 2787477"/>
                <a:gd name="connsiteY1" fmla="*/ 1620239 h 1679579"/>
                <a:gd name="connsiteX2" fmla="*/ 2336962 w 2787477"/>
                <a:gd name="connsiteY2" fmla="*/ 1536309 h 1679579"/>
                <a:gd name="connsiteX3" fmla="*/ 2615471 w 2787477"/>
                <a:gd name="connsiteY3" fmla="*/ 1118292 h 1679579"/>
                <a:gd name="connsiteX4" fmla="*/ 2649822 w 2787477"/>
                <a:gd name="connsiteY4" fmla="*/ 144908 h 1679579"/>
                <a:gd name="connsiteX5" fmla="*/ 2570309 w 2787477"/>
                <a:gd name="connsiteY5" fmla="*/ 126322 h 1679579"/>
                <a:gd name="connsiteX6" fmla="*/ 2528573 w 2787477"/>
                <a:gd name="connsiteY6" fmla="*/ 132945 h 1679579"/>
                <a:gd name="connsiteX7" fmla="*/ 2551246 w 2787477"/>
                <a:gd name="connsiteY7" fmla="*/ 11960 h 1679579"/>
                <a:gd name="connsiteX8" fmla="*/ 2487427 w 2787477"/>
                <a:gd name="connsiteY8" fmla="*/ 0 h 1679579"/>
                <a:gd name="connsiteX9" fmla="*/ 265173 w 2787477"/>
                <a:gd name="connsiteY9" fmla="*/ 0 h 1679579"/>
                <a:gd name="connsiteX10" fmla="*/ 0 w 2787477"/>
                <a:gd name="connsiteY10" fmla="*/ 1414991 h 1679579"/>
                <a:gd name="connsiteX11" fmla="*/ 1411872 w 2787477"/>
                <a:gd name="connsiteY11" fmla="*/ 1679579 h 167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477" h="1679579">
                  <a:moveTo>
                    <a:pt x="2238730" y="1679579"/>
                  </a:moveTo>
                  <a:lnTo>
                    <a:pt x="2249850" y="1620239"/>
                  </a:lnTo>
                  <a:lnTo>
                    <a:pt x="2336962" y="1536309"/>
                  </a:lnTo>
                  <a:cubicBezTo>
                    <a:pt x="2437450" y="1427198"/>
                    <a:pt x="2534779" y="1284074"/>
                    <a:pt x="2615471" y="1118292"/>
                  </a:cubicBezTo>
                  <a:cubicBezTo>
                    <a:pt x="2830647" y="676206"/>
                    <a:pt x="2846027" y="240407"/>
                    <a:pt x="2649822" y="144908"/>
                  </a:cubicBezTo>
                  <a:cubicBezTo>
                    <a:pt x="2625296" y="132971"/>
                    <a:pt x="2598626" y="126916"/>
                    <a:pt x="2570309" y="126322"/>
                  </a:cubicBezTo>
                  <a:lnTo>
                    <a:pt x="2528573" y="132945"/>
                  </a:lnTo>
                  <a:lnTo>
                    <a:pt x="2551246" y="11960"/>
                  </a:lnTo>
                  <a:lnTo>
                    <a:pt x="2487427" y="0"/>
                  </a:lnTo>
                  <a:lnTo>
                    <a:pt x="265173" y="0"/>
                  </a:lnTo>
                  <a:lnTo>
                    <a:pt x="0" y="1414991"/>
                  </a:lnTo>
                  <a:lnTo>
                    <a:pt x="1411872" y="1679579"/>
                  </a:lnTo>
                  <a:close/>
                </a:path>
              </a:pathLst>
            </a:custGeom>
            <a:effectLst>
              <a:softEdge rad="190500"/>
            </a:effec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9D7AD3A6-7E9B-4EC7-84B3-19EBACBEE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021" y="2773936"/>
            <a:ext cx="9144000" cy="1655762"/>
          </a:xfrm>
        </p:spPr>
        <p:txBody>
          <a:bodyPr>
            <a:noAutofit/>
          </a:bodyPr>
          <a:lstStyle/>
          <a:p>
            <a:pPr marL="447675" lvl="1" indent="-457200" algn="l" eaLnBrk="1" hangingPunct="1">
              <a:spcBef>
                <a:spcPct val="0"/>
              </a:spcBef>
              <a:buSzPct val="50000"/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ea typeface="ＭＳ Ｐゴシック" panose="020B0600070205080204" pitchFamily="34" charset="-128"/>
              </a:rPr>
              <a:t>Unattended</a:t>
            </a:r>
            <a:r>
              <a:rPr lang="en-US" altLang="en-US" sz="2800" dirty="0">
                <a:ea typeface="ＭＳ Ｐゴシック" panose="020B0600070205080204" pitchFamily="34" charset="-128"/>
              </a:rPr>
              <a:t>, long-lived operation — with minimal 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control.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447675" lvl="1" indent="-457200" algn="l" eaLnBrk="1" hangingPunct="1">
              <a:spcBef>
                <a:spcPct val="0"/>
              </a:spcBef>
              <a:buSzPct val="50000"/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High temperature reactor thermal power.</a:t>
            </a:r>
          </a:p>
          <a:p>
            <a:pPr marL="447675" lvl="1" indent="-457200" algn="l" eaLnBrk="1" hangingPunct="1">
              <a:spcBef>
                <a:spcPct val="0"/>
              </a:spcBef>
              <a:buSzPct val="50000"/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High temperature, high-strength materials.</a:t>
            </a:r>
          </a:p>
          <a:p>
            <a:pPr marL="447675" lvl="1" indent="-457200" algn="l" eaLnBrk="1" hangingPunct="1">
              <a:spcBef>
                <a:spcPct val="0"/>
              </a:spcBef>
              <a:buSzPct val="50000"/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Advanced heat transport designs.</a:t>
            </a:r>
          </a:p>
          <a:p>
            <a:pPr marL="447675" lvl="1" indent="-457200" algn="l" eaLnBrk="1" hangingPunct="1">
              <a:spcBef>
                <a:spcPct val="0"/>
              </a:spcBef>
              <a:buSzPct val="50000"/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High temperature of heat rejection.</a:t>
            </a:r>
            <a:endParaRPr lang="en-US" sz="2800" dirty="0">
              <a:ea typeface="ヒラギノ角ゴ Pro W3" pitchFamily="-112" charset="-128"/>
            </a:endParaRPr>
          </a:p>
        </p:txBody>
      </p:sp>
      <p:sp>
        <p:nvSpPr>
          <p:cNvPr id="27" name="Title 26">
            <a:extLst>
              <a:ext uri="{FF2B5EF4-FFF2-40B4-BE49-F238E27FC236}">
                <a16:creationId xmlns="" xmlns:a16="http://schemas.microsoft.com/office/drawing/2014/main" id="{8D688CC9-AFE4-4F1A-9DE5-95C5DC8AD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021" y="832329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dirty="0"/>
              <a:t>Spacecraft Nuclear </a:t>
            </a:r>
            <a:r>
              <a:rPr lang="en-US" sz="4800" dirty="0" smtClean="0"/>
              <a:t>Reactors—Desirable Attributes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0455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C4C4856-2FF2-4220-9FF5-734FFE218146}"/>
              </a:ext>
            </a:extLst>
          </p:cNvPr>
          <p:cNvGrpSpPr/>
          <p:nvPr/>
        </p:nvGrpSpPr>
        <p:grpSpPr>
          <a:xfrm>
            <a:off x="-430135" y="2015782"/>
            <a:ext cx="7961958" cy="3738726"/>
            <a:chOff x="-563300" y="1892437"/>
            <a:chExt cx="7961958" cy="3738726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84DAEC68-53BB-4584-B295-C6535E69E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31" b="89838" l="8756" r="95059">
                          <a14:foregroundMark x1="16168" y1="25404" x2="8756" y2="22479"/>
                          <a14:foregroundMark x1="86693" y1="50808" x2="91851" y2="52040"/>
                          <a14:foregroundMark x1="92198" y1="52425" x2="95059" y2="52425"/>
                          <a14:foregroundMark x1="90377" y1="51963" x2="93238" y2="51963"/>
                          <a14:foregroundMark x1="67620" y1="73287" x2="71912" y2="73518"/>
                          <a14:foregroundMark x1="45210" y1="58507" x2="49762" y2="62587"/>
                          <a14:foregroundMark x1="49762" y1="62587" x2="49892" y2="62587"/>
                        </a14:backgroundRemoval>
                      </a14:imgEffect>
                      <a14:imgEffect>
                        <a14:sharpenSoften amount="-30000"/>
                      </a14:imgEffect>
                      <a14:imgEffect>
                        <a14:brightnessContrast bright="-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35795" flipH="1">
              <a:off x="758749" y="1892437"/>
              <a:ext cx="6639909" cy="37387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A166DD0D-B3DC-4DEB-8BA6-EB9CAA910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alphaModFix amt="42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2912" r="7137"/>
            <a:stretch/>
          </p:blipFill>
          <p:spPr>
            <a:xfrm rot="21132540" flipV="1">
              <a:off x="-563300" y="3586125"/>
              <a:ext cx="3084193" cy="1021967"/>
            </a:xfrm>
            <a:custGeom>
              <a:avLst/>
              <a:gdLst>
                <a:gd name="connsiteX0" fmla="*/ 2238730 w 2787477"/>
                <a:gd name="connsiteY0" fmla="*/ 1679579 h 1679579"/>
                <a:gd name="connsiteX1" fmla="*/ 2249850 w 2787477"/>
                <a:gd name="connsiteY1" fmla="*/ 1620239 h 1679579"/>
                <a:gd name="connsiteX2" fmla="*/ 2336962 w 2787477"/>
                <a:gd name="connsiteY2" fmla="*/ 1536309 h 1679579"/>
                <a:gd name="connsiteX3" fmla="*/ 2615471 w 2787477"/>
                <a:gd name="connsiteY3" fmla="*/ 1118292 h 1679579"/>
                <a:gd name="connsiteX4" fmla="*/ 2649822 w 2787477"/>
                <a:gd name="connsiteY4" fmla="*/ 144908 h 1679579"/>
                <a:gd name="connsiteX5" fmla="*/ 2570309 w 2787477"/>
                <a:gd name="connsiteY5" fmla="*/ 126322 h 1679579"/>
                <a:gd name="connsiteX6" fmla="*/ 2528573 w 2787477"/>
                <a:gd name="connsiteY6" fmla="*/ 132945 h 1679579"/>
                <a:gd name="connsiteX7" fmla="*/ 2551246 w 2787477"/>
                <a:gd name="connsiteY7" fmla="*/ 11960 h 1679579"/>
                <a:gd name="connsiteX8" fmla="*/ 2487427 w 2787477"/>
                <a:gd name="connsiteY8" fmla="*/ 0 h 1679579"/>
                <a:gd name="connsiteX9" fmla="*/ 265173 w 2787477"/>
                <a:gd name="connsiteY9" fmla="*/ 0 h 1679579"/>
                <a:gd name="connsiteX10" fmla="*/ 0 w 2787477"/>
                <a:gd name="connsiteY10" fmla="*/ 1414991 h 1679579"/>
                <a:gd name="connsiteX11" fmla="*/ 1411872 w 2787477"/>
                <a:gd name="connsiteY11" fmla="*/ 1679579 h 167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477" h="1679579">
                  <a:moveTo>
                    <a:pt x="2238730" y="1679579"/>
                  </a:moveTo>
                  <a:lnTo>
                    <a:pt x="2249850" y="1620239"/>
                  </a:lnTo>
                  <a:lnTo>
                    <a:pt x="2336962" y="1536309"/>
                  </a:lnTo>
                  <a:cubicBezTo>
                    <a:pt x="2437450" y="1427198"/>
                    <a:pt x="2534779" y="1284074"/>
                    <a:pt x="2615471" y="1118292"/>
                  </a:cubicBezTo>
                  <a:cubicBezTo>
                    <a:pt x="2830647" y="676206"/>
                    <a:pt x="2846027" y="240407"/>
                    <a:pt x="2649822" y="144908"/>
                  </a:cubicBezTo>
                  <a:cubicBezTo>
                    <a:pt x="2625296" y="132971"/>
                    <a:pt x="2598626" y="126916"/>
                    <a:pt x="2570309" y="126322"/>
                  </a:cubicBezTo>
                  <a:lnTo>
                    <a:pt x="2528573" y="132945"/>
                  </a:lnTo>
                  <a:lnTo>
                    <a:pt x="2551246" y="11960"/>
                  </a:lnTo>
                  <a:lnTo>
                    <a:pt x="2487427" y="0"/>
                  </a:lnTo>
                  <a:lnTo>
                    <a:pt x="265173" y="0"/>
                  </a:lnTo>
                  <a:lnTo>
                    <a:pt x="0" y="1414991"/>
                  </a:lnTo>
                  <a:lnTo>
                    <a:pt x="1411872" y="1679579"/>
                  </a:lnTo>
                  <a:close/>
                </a:path>
              </a:pathLst>
            </a:custGeom>
            <a:effectLst>
              <a:softEdge rad="190500"/>
            </a:effec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4CDB57-86CB-4D8B-8423-D273AD8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DD3-28B2-47D9-A7A7-836B92042BDA}" type="slidenum">
              <a:rPr lang="en-US" smtClean="0">
                <a:solidFill>
                  <a:schemeClr val="bg1"/>
                </a:solidFill>
              </a:r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itle 26">
            <a:extLst>
              <a:ext uri="{FF2B5EF4-FFF2-40B4-BE49-F238E27FC236}">
                <a16:creationId xmlns="" xmlns:a16="http://schemas.microsoft.com/office/drawing/2014/main" id="{8D688CC9-AFE4-4F1A-9DE5-95C5DC8AD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5314" y="380207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en-US" sz="4400" dirty="0">
                <a:ea typeface="ヒラギノ角ゴ Pro W3" panose="020B0300000000000000" pitchFamily="-105" charset="-128"/>
              </a:rPr>
              <a:t>Design Advantages from </a:t>
            </a:r>
            <a:br>
              <a:rPr lang="en-US" altLang="en-US" sz="4400" dirty="0">
                <a:ea typeface="ヒラギノ角ゴ Pro W3" panose="020B0300000000000000" pitchFamily="-105" charset="-128"/>
              </a:rPr>
            </a:br>
            <a:r>
              <a:rPr lang="en-US" altLang="en-US" sz="4400" dirty="0">
                <a:ea typeface="ヒラギノ角ゴ Pro W3" panose="020B0300000000000000" pitchFamily="-105" charset="-128"/>
              </a:rPr>
              <a:t>Space Reactor Technologies</a:t>
            </a:r>
            <a:endParaRPr lang="en-US" sz="4400" dirty="0"/>
          </a:p>
        </p:txBody>
      </p:sp>
      <p:grpSp>
        <p:nvGrpSpPr>
          <p:cNvPr id="8" name="Group 20">
            <a:extLst>
              <a:ext uri="{FF2B5EF4-FFF2-40B4-BE49-F238E27FC236}">
                <a16:creationId xmlns="" xmlns:a16="http://schemas.microsoft.com/office/drawing/2014/main" id="{7C5EA05D-2BE3-4B0C-8EC5-DAEE4E00B699}"/>
              </a:ext>
            </a:extLst>
          </p:cNvPr>
          <p:cNvGrpSpPr>
            <a:grpSpLocks/>
          </p:cNvGrpSpPr>
          <p:nvPr/>
        </p:nvGrpSpPr>
        <p:grpSpPr bwMode="auto">
          <a:xfrm>
            <a:off x="1358240" y="2039571"/>
            <a:ext cx="6057900" cy="4035425"/>
            <a:chOff x="327425" y="1603150"/>
            <a:chExt cx="6057900" cy="4705758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7A668396-A407-43BA-8138-AFC2D8E96C98}"/>
                </a:ext>
              </a:extLst>
            </p:cNvPr>
            <p:cNvSpPr/>
            <p:nvPr/>
          </p:nvSpPr>
          <p:spPr>
            <a:xfrm>
              <a:off x="5356625" y="5018620"/>
              <a:ext cx="838200" cy="102741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9pPr>
            </a:lstStyle>
            <a:p>
              <a:pPr algn="ctr">
                <a:defRPr/>
              </a:pPr>
              <a:endPara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4" descr="overall4.pdf">
              <a:extLst>
                <a:ext uri="{FF2B5EF4-FFF2-40B4-BE49-F238E27FC236}">
                  <a16:creationId xmlns="" xmlns:a16="http://schemas.microsoft.com/office/drawing/2014/main" id="{D72569D1-B214-4F81-898C-5ED181733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D1EFFC"/>
                </a:clrFrom>
                <a:clrTo>
                  <a:srgbClr val="D1EF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77" t="9468" r="5528" b="3375"/>
            <a:stretch>
              <a:fillRect/>
            </a:stretch>
          </p:blipFill>
          <p:spPr bwMode="auto">
            <a:xfrm>
              <a:off x="327425" y="1603150"/>
              <a:ext cx="6057900" cy="470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ounded Rectangle 19">
              <a:extLst>
                <a:ext uri="{FF2B5EF4-FFF2-40B4-BE49-F238E27FC236}">
                  <a16:creationId xmlns="" xmlns:a16="http://schemas.microsoft.com/office/drawing/2014/main" id="{487E593F-74EC-4720-8514-6836DADF4F14}"/>
                </a:ext>
              </a:extLst>
            </p:cNvPr>
            <p:cNvSpPr/>
            <p:nvPr/>
          </p:nvSpPr>
          <p:spPr>
            <a:xfrm>
              <a:off x="4293365" y="5355431"/>
              <a:ext cx="1049311" cy="269823"/>
            </a:xfrm>
            <a:prstGeom prst="roundRect">
              <a:avLst/>
            </a:prstGeom>
            <a:solidFill>
              <a:srgbClr val="000090"/>
            </a:solidFill>
            <a:scene3d>
              <a:camera prst="orthographicFront"/>
              <a:lightRig rig="threePt" dir="t"/>
            </a:scene3d>
            <a:sp3d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Reactor</a:t>
              </a:r>
            </a:p>
          </p:txBody>
        </p:sp>
        <p:sp>
          <p:nvSpPr>
            <p:cNvPr id="14" name="Rounded Rectangle 22">
              <a:extLst>
                <a:ext uri="{FF2B5EF4-FFF2-40B4-BE49-F238E27FC236}">
                  <a16:creationId xmlns="" xmlns:a16="http://schemas.microsoft.com/office/drawing/2014/main" id="{C5E75879-2E23-4470-B319-EE507BC549E9}"/>
                </a:ext>
              </a:extLst>
            </p:cNvPr>
            <p:cNvSpPr/>
            <p:nvPr/>
          </p:nvSpPr>
          <p:spPr>
            <a:xfrm>
              <a:off x="2052128" y="3316775"/>
              <a:ext cx="1158197" cy="749300"/>
            </a:xfrm>
            <a:prstGeom prst="roundRect">
              <a:avLst/>
            </a:prstGeom>
            <a:solidFill>
              <a:srgbClr val="000090"/>
            </a:solidFill>
            <a:scene3d>
              <a:camera prst="orthographicFront"/>
              <a:lightRig rig="threePt" dir="t"/>
            </a:scene3d>
            <a:sp3d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Heat Rejection</a:t>
              </a:r>
            </a:p>
          </p:txBody>
        </p:sp>
        <p:sp>
          <p:nvSpPr>
            <p:cNvPr id="15" name="Rounded Rectangle 23">
              <a:extLst>
                <a:ext uri="{FF2B5EF4-FFF2-40B4-BE49-F238E27FC236}">
                  <a16:creationId xmlns="" xmlns:a16="http://schemas.microsoft.com/office/drawing/2014/main" id="{6BDE84AC-E01A-469E-81D2-C2D1115462D4}"/>
                </a:ext>
              </a:extLst>
            </p:cNvPr>
            <p:cNvSpPr/>
            <p:nvPr/>
          </p:nvSpPr>
          <p:spPr>
            <a:xfrm>
              <a:off x="2080025" y="5335175"/>
              <a:ext cx="1787570" cy="271301"/>
            </a:xfrm>
            <a:prstGeom prst="roundRect">
              <a:avLst/>
            </a:prstGeom>
            <a:solidFill>
              <a:srgbClr val="000090"/>
            </a:solidFill>
            <a:scene3d>
              <a:camera prst="orthographicFront"/>
              <a:lightRig rig="threePt" dir="t"/>
            </a:scene3d>
            <a:sp3d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Recuperator</a:t>
              </a:r>
            </a:p>
          </p:txBody>
        </p:sp>
        <p:sp>
          <p:nvSpPr>
            <p:cNvPr id="16" name="Rounded Rectangle 25">
              <a:extLst>
                <a:ext uri="{FF2B5EF4-FFF2-40B4-BE49-F238E27FC236}">
                  <a16:creationId xmlns="" xmlns:a16="http://schemas.microsoft.com/office/drawing/2014/main" id="{A91F004D-F876-4F57-97AD-EB073AB72736}"/>
                </a:ext>
              </a:extLst>
            </p:cNvPr>
            <p:cNvSpPr/>
            <p:nvPr/>
          </p:nvSpPr>
          <p:spPr>
            <a:xfrm>
              <a:off x="3647627" y="1648912"/>
              <a:ext cx="1121763" cy="237344"/>
            </a:xfrm>
            <a:prstGeom prst="roundRect">
              <a:avLst/>
            </a:prstGeom>
            <a:solidFill>
              <a:srgbClr val="000090"/>
            </a:solidFill>
            <a:scene3d>
              <a:camera prst="orthographicFront"/>
              <a:lightRig rig="threePt" dir="t"/>
            </a:scene3d>
            <a:sp3d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Turbine</a:t>
              </a:r>
            </a:p>
          </p:txBody>
        </p:sp>
        <p:sp>
          <p:nvSpPr>
            <p:cNvPr id="17" name="Rounded Rectangle 26">
              <a:extLst>
                <a:ext uri="{FF2B5EF4-FFF2-40B4-BE49-F238E27FC236}">
                  <a16:creationId xmlns="" xmlns:a16="http://schemas.microsoft.com/office/drawing/2014/main" id="{DDAF55D7-8F72-45BD-9270-7F679C698D74}"/>
                </a:ext>
              </a:extLst>
            </p:cNvPr>
            <p:cNvSpPr/>
            <p:nvPr/>
          </p:nvSpPr>
          <p:spPr>
            <a:xfrm>
              <a:off x="3772665" y="2739445"/>
              <a:ext cx="1749060" cy="327286"/>
            </a:xfrm>
            <a:prstGeom prst="roundRect">
              <a:avLst/>
            </a:prstGeom>
            <a:solidFill>
              <a:srgbClr val="000090"/>
            </a:solidFill>
            <a:scene3d>
              <a:camera prst="orthographicFront"/>
              <a:lightRig rig="threePt" dir="t"/>
            </a:scene3d>
            <a:sp3d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Turbo-Generator</a:t>
              </a:r>
            </a:p>
          </p:txBody>
        </p:sp>
        <p:sp>
          <p:nvSpPr>
            <p:cNvPr id="18" name="Rounded Rectangle 27">
              <a:extLst>
                <a:ext uri="{FF2B5EF4-FFF2-40B4-BE49-F238E27FC236}">
                  <a16:creationId xmlns="" xmlns:a16="http://schemas.microsoft.com/office/drawing/2014/main" id="{F55B2ED0-DD22-4470-9CBA-F1DD8D88C3AB}"/>
                </a:ext>
              </a:extLst>
            </p:cNvPr>
            <p:cNvSpPr/>
            <p:nvPr/>
          </p:nvSpPr>
          <p:spPr>
            <a:xfrm>
              <a:off x="1901590" y="1607246"/>
              <a:ext cx="1361191" cy="247374"/>
            </a:xfrm>
            <a:prstGeom prst="roundRect">
              <a:avLst/>
            </a:prstGeom>
            <a:solidFill>
              <a:srgbClr val="000090"/>
            </a:solidFill>
            <a:scene3d>
              <a:camera prst="orthographicFront"/>
              <a:lightRig rig="threePt" dir="t"/>
            </a:scene3d>
            <a:sp3d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ヒラギノ角ゴ Pro W3" panose="020B0300000000000000" pitchFamily="34" charset="-128"/>
                </a:defRPr>
              </a:lvl9pPr>
            </a:lstStyle>
            <a:p>
              <a:pPr algn="ctr">
                <a:defRPr/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Compressor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36FF613-D667-4111-92DB-1D4BAAC4D8E2}"/>
              </a:ext>
            </a:extLst>
          </p:cNvPr>
          <p:cNvSpPr txBox="1"/>
          <p:nvPr/>
        </p:nvSpPr>
        <p:spPr>
          <a:xfrm>
            <a:off x="150181" y="5648521"/>
            <a:ext cx="6071498" cy="1200329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 prstMaterial="metal">
            <a:bevelT/>
          </a:sp3d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9pPr>
          </a:lstStyle>
          <a:p>
            <a:pPr>
              <a:defRPr/>
            </a:pP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High temp space-age materials and technologies not typically familiar to the terrestrial nuclear community are combined to create improvements in materials capability, U</a:t>
            </a:r>
            <a:r>
              <a:rPr lang="en-US" altLang="en-US" sz="18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FUEL CONSUMPTION and EFFICIENCY.</a:t>
            </a:r>
          </a:p>
        </p:txBody>
      </p:sp>
      <p:sp>
        <p:nvSpPr>
          <p:cNvPr id="20" name="Rectangle 13">
            <a:extLst>
              <a:ext uri="{FF2B5EF4-FFF2-40B4-BE49-F238E27FC236}">
                <a16:creationId xmlns="" xmlns:a16="http://schemas.microsoft.com/office/drawing/2014/main" id="{48911FF3-A114-4229-859C-D0E5BD5A8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7447" y="2009568"/>
            <a:ext cx="2683933" cy="149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1pPr>
            <a:lvl2pPr marL="37931725" indent="-37474525">
              <a:spcBef>
                <a:spcPct val="20000"/>
              </a:spcBef>
              <a:buChar char="—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2pPr>
            <a:lvl3pPr marL="730250" indent="-1968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3pPr>
            <a:lvl4pPr marL="1004888" indent="-2349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4pPr>
            <a:lvl5pPr marL="1241425" indent="-23495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5pPr>
            <a:lvl6pPr marL="1698625" indent="-234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6pPr>
            <a:lvl7pPr marL="2155825" indent="-234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7pPr>
            <a:lvl8pPr marL="2613025" indent="-234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8pPr>
            <a:lvl9pPr marL="3070225" indent="-2349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105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Closed Loop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Inert Gas System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with Innovative Nuclear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Reactor Heat Source  </a:t>
            </a:r>
            <a:endParaRPr lang="en-US" altLang="en-US" sz="1800" i="1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1" name="Rounded Rectangle 15">
            <a:extLst>
              <a:ext uri="{FF2B5EF4-FFF2-40B4-BE49-F238E27FC236}">
                <a16:creationId xmlns="" xmlns:a16="http://schemas.microsoft.com/office/drawing/2014/main" id="{424884F5-B305-4681-BF27-8545E9D6413F}"/>
              </a:ext>
            </a:extLst>
          </p:cNvPr>
          <p:cNvSpPr/>
          <p:nvPr/>
        </p:nvSpPr>
        <p:spPr>
          <a:xfrm>
            <a:off x="7689145" y="3830372"/>
            <a:ext cx="2432049" cy="1175923"/>
          </a:xfrm>
          <a:prstGeom prst="roundRect">
            <a:avLst/>
          </a:prstGeom>
          <a:solidFill>
            <a:srgbClr val="FF6600"/>
          </a:solidFill>
          <a:scene3d>
            <a:camera prst="orthographicFront"/>
            <a:lightRig rig="threePt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Differentiators: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-Heat Pipes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-Moderator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-Fuel Cladding </a:t>
            </a:r>
          </a:p>
        </p:txBody>
      </p:sp>
      <p:sp>
        <p:nvSpPr>
          <p:cNvPr id="22" name="Left Arrow 14">
            <a:extLst>
              <a:ext uri="{FF2B5EF4-FFF2-40B4-BE49-F238E27FC236}">
                <a16:creationId xmlns="" xmlns:a16="http://schemas.microsoft.com/office/drawing/2014/main" id="{BBBFFB10-35D0-4AB1-961D-E9886A64B51D}"/>
              </a:ext>
            </a:extLst>
          </p:cNvPr>
          <p:cNvSpPr/>
          <p:nvPr/>
        </p:nvSpPr>
        <p:spPr>
          <a:xfrm rot="19344337">
            <a:off x="6951390" y="5032516"/>
            <a:ext cx="841738" cy="367924"/>
          </a:xfrm>
          <a:prstGeom prst="leftArrow">
            <a:avLst>
              <a:gd name="adj1" fmla="val 42199"/>
              <a:gd name="adj2" fmla="val 50000"/>
            </a:avLst>
          </a:prstGeom>
          <a:gradFill flip="none" rotWithShape="1"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15">
            <a:extLst>
              <a:ext uri="{FF2B5EF4-FFF2-40B4-BE49-F238E27FC236}">
                <a16:creationId xmlns="" xmlns:a16="http://schemas.microsoft.com/office/drawing/2014/main" id="{2A588539-FC6D-4325-96C6-D9699D3B5721}"/>
              </a:ext>
            </a:extLst>
          </p:cNvPr>
          <p:cNvSpPr/>
          <p:nvPr/>
        </p:nvSpPr>
        <p:spPr>
          <a:xfrm>
            <a:off x="7764754" y="5133825"/>
            <a:ext cx="2446867" cy="1786467"/>
          </a:xfrm>
          <a:prstGeom prst="roundRect">
            <a:avLst/>
          </a:prstGeom>
          <a:solidFill>
            <a:srgbClr val="FF6600"/>
          </a:solidFill>
          <a:scene3d>
            <a:camera prst="orthographicFront"/>
            <a:lightRig rig="threePt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ヒラギノ角ゴ Pro W3" panose="020B0300000000000000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Smaller U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235  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Loading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Epi-thermal Fission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Passive Safety Enhancement </a:t>
            </a:r>
          </a:p>
        </p:txBody>
      </p:sp>
    </p:spTree>
    <p:extLst>
      <p:ext uri="{BB962C8B-B14F-4D97-AF65-F5344CB8AC3E}">
        <p14:creationId xmlns:p14="http://schemas.microsoft.com/office/powerpoint/2010/main" val="3755989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F7446720-6D15-4B54-92CC-A504242D5E8B}"/>
              </a:ext>
            </a:extLst>
          </p:cNvPr>
          <p:cNvGrpSpPr/>
          <p:nvPr/>
        </p:nvGrpSpPr>
        <p:grpSpPr>
          <a:xfrm>
            <a:off x="-62023" y="-320048"/>
            <a:ext cx="12375195" cy="7633835"/>
            <a:chOff x="-94719" y="-387920"/>
            <a:chExt cx="12375195" cy="7633835"/>
          </a:xfrm>
        </p:grpSpPr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3E14B888-5A7D-4659-A8F4-254D3CED471D}"/>
                </a:ext>
              </a:extLst>
            </p:cNvPr>
            <p:cNvGrpSpPr/>
            <p:nvPr/>
          </p:nvGrpSpPr>
          <p:grpSpPr>
            <a:xfrm>
              <a:off x="3320523" y="-387920"/>
              <a:ext cx="5231064" cy="7633835"/>
              <a:chOff x="3320523" y="-387920"/>
              <a:chExt cx="5231064" cy="7633835"/>
            </a:xfrm>
          </p:grpSpPr>
          <p:pic>
            <p:nvPicPr>
              <p:cNvPr id="33" name="Picture 32" descr="A view of the earth from space&#10;&#10;Description automatically generated with medium confidence">
                <a:extLst>
                  <a:ext uri="{FF2B5EF4-FFF2-40B4-BE49-F238E27FC236}">
                    <a16:creationId xmlns="" xmlns:a16="http://schemas.microsoft.com/office/drawing/2014/main" id="{4E9737F0-7A78-4A9A-992C-BF8DEBDC34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6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519949" flipH="1">
                <a:off x="3399349" y="-387920"/>
                <a:ext cx="5152238" cy="7633835"/>
              </a:xfrm>
              <a:custGeom>
                <a:avLst/>
                <a:gdLst>
                  <a:gd name="connsiteX0" fmla="*/ 5083032 w 5083032"/>
                  <a:gd name="connsiteY0" fmla="*/ 614027 h 7531295"/>
                  <a:gd name="connsiteX1" fmla="*/ 1054268 w 5083032"/>
                  <a:gd name="connsiteY1" fmla="*/ 0 h 7531295"/>
                  <a:gd name="connsiteX2" fmla="*/ 0 w 5083032"/>
                  <a:gd name="connsiteY2" fmla="*/ 6917267 h 7531295"/>
                  <a:gd name="connsiteX3" fmla="*/ 4028764 w 5083032"/>
                  <a:gd name="connsiteY3" fmla="*/ 7531295 h 7531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83032" h="7531295">
                    <a:moveTo>
                      <a:pt x="5083032" y="614027"/>
                    </a:moveTo>
                    <a:lnTo>
                      <a:pt x="1054268" y="0"/>
                    </a:lnTo>
                    <a:lnTo>
                      <a:pt x="0" y="6917267"/>
                    </a:lnTo>
                    <a:lnTo>
                      <a:pt x="4028764" y="7531295"/>
                    </a:lnTo>
                    <a:close/>
                  </a:path>
                </a:pathLst>
              </a:cu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="" xmlns:a16="http://schemas.microsoft.com/office/drawing/2014/main" id="{EABAE917-314C-4887-88E4-42DB3CD05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931" b="89838" l="8756" r="95059">
                            <a14:foregroundMark x1="16168" y1="25404" x2="8756" y2="22479"/>
                            <a14:foregroundMark x1="86693" y1="50808" x2="91851" y2="52040"/>
                            <a14:foregroundMark x1="92198" y1="52425" x2="95059" y2="52425"/>
                            <a14:foregroundMark x1="90377" y1="51963" x2="93238" y2="51963"/>
                            <a14:foregroundMark x1="67620" y1="73287" x2="71912" y2="73518"/>
                            <a14:foregroundMark x1="45210" y1="58507" x2="49762" y2="62587"/>
                            <a14:foregroundMark x1="49762" y1="62587" x2="49892" y2="62587"/>
                          </a14:backgroundRemoval>
                        </a14:imgEffect>
                        <a14:imgEffect>
                          <a14:sharpenSoften amount="-39000"/>
                        </a14:imgEffect>
                        <a14:imgEffect>
                          <a14:brightnessContrast bright="-5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4480" flipH="1">
                <a:off x="4302042" y="2706028"/>
                <a:ext cx="3320087" cy="1869438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="" xmlns:a16="http://schemas.microsoft.com/office/drawing/2014/main" id="{2D267FA7-4FC5-4A01-81FD-0AD21D44C9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alphaModFix amt="33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98000"/>
                        </a14:imgEffect>
                        <a14:imgEffect>
                          <a14:brightnessContrast bright="-3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2912" r="7137"/>
              <a:stretch/>
            </p:blipFill>
            <p:spPr>
              <a:xfrm rot="20983564" flipV="1">
                <a:off x="3320523" y="3459179"/>
                <a:ext cx="1997212" cy="882173"/>
              </a:xfrm>
              <a:custGeom>
                <a:avLst/>
                <a:gdLst>
                  <a:gd name="connsiteX0" fmla="*/ 2238730 w 2787477"/>
                  <a:gd name="connsiteY0" fmla="*/ 1679579 h 1679579"/>
                  <a:gd name="connsiteX1" fmla="*/ 2249850 w 2787477"/>
                  <a:gd name="connsiteY1" fmla="*/ 1620239 h 1679579"/>
                  <a:gd name="connsiteX2" fmla="*/ 2336962 w 2787477"/>
                  <a:gd name="connsiteY2" fmla="*/ 1536309 h 1679579"/>
                  <a:gd name="connsiteX3" fmla="*/ 2615471 w 2787477"/>
                  <a:gd name="connsiteY3" fmla="*/ 1118292 h 1679579"/>
                  <a:gd name="connsiteX4" fmla="*/ 2649822 w 2787477"/>
                  <a:gd name="connsiteY4" fmla="*/ 144908 h 1679579"/>
                  <a:gd name="connsiteX5" fmla="*/ 2570309 w 2787477"/>
                  <a:gd name="connsiteY5" fmla="*/ 126322 h 1679579"/>
                  <a:gd name="connsiteX6" fmla="*/ 2528573 w 2787477"/>
                  <a:gd name="connsiteY6" fmla="*/ 132945 h 1679579"/>
                  <a:gd name="connsiteX7" fmla="*/ 2551246 w 2787477"/>
                  <a:gd name="connsiteY7" fmla="*/ 11960 h 1679579"/>
                  <a:gd name="connsiteX8" fmla="*/ 2487427 w 2787477"/>
                  <a:gd name="connsiteY8" fmla="*/ 0 h 1679579"/>
                  <a:gd name="connsiteX9" fmla="*/ 265173 w 2787477"/>
                  <a:gd name="connsiteY9" fmla="*/ 0 h 1679579"/>
                  <a:gd name="connsiteX10" fmla="*/ 0 w 2787477"/>
                  <a:gd name="connsiteY10" fmla="*/ 1414991 h 1679579"/>
                  <a:gd name="connsiteX11" fmla="*/ 1411872 w 2787477"/>
                  <a:gd name="connsiteY11" fmla="*/ 1679579 h 1679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87477" h="1679579">
                    <a:moveTo>
                      <a:pt x="2238730" y="1679579"/>
                    </a:moveTo>
                    <a:lnTo>
                      <a:pt x="2249850" y="1620239"/>
                    </a:lnTo>
                    <a:lnTo>
                      <a:pt x="2336962" y="1536309"/>
                    </a:lnTo>
                    <a:cubicBezTo>
                      <a:pt x="2437450" y="1427198"/>
                      <a:pt x="2534779" y="1284074"/>
                      <a:pt x="2615471" y="1118292"/>
                    </a:cubicBezTo>
                    <a:cubicBezTo>
                      <a:pt x="2830647" y="676206"/>
                      <a:pt x="2846027" y="240407"/>
                      <a:pt x="2649822" y="144908"/>
                    </a:cubicBezTo>
                    <a:cubicBezTo>
                      <a:pt x="2625296" y="132971"/>
                      <a:pt x="2598626" y="126916"/>
                      <a:pt x="2570309" y="126322"/>
                    </a:cubicBezTo>
                    <a:lnTo>
                      <a:pt x="2528573" y="132945"/>
                    </a:lnTo>
                    <a:lnTo>
                      <a:pt x="2551246" y="11960"/>
                    </a:lnTo>
                    <a:lnTo>
                      <a:pt x="2487427" y="0"/>
                    </a:lnTo>
                    <a:lnTo>
                      <a:pt x="265173" y="0"/>
                    </a:lnTo>
                    <a:lnTo>
                      <a:pt x="0" y="1414991"/>
                    </a:lnTo>
                    <a:lnTo>
                      <a:pt x="1411872" y="1679579"/>
                    </a:lnTo>
                    <a:close/>
                  </a:path>
                </a:pathLst>
              </a:custGeom>
              <a:effectLst>
                <a:softEdge rad="190500"/>
              </a:effectLst>
            </p:spPr>
          </p:pic>
        </p:grpSp>
        <p:pic>
          <p:nvPicPr>
            <p:cNvPr id="31" name="Picture 30" descr="A picture containing scene, light, laser, night&#10;&#10;Description automatically generated">
              <a:extLst>
                <a:ext uri="{FF2B5EF4-FFF2-40B4-BE49-F238E27FC236}">
                  <a16:creationId xmlns="" xmlns:a16="http://schemas.microsoft.com/office/drawing/2014/main" id="{2ED2BA2B-6F74-4B1D-9173-1095CE253B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6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6608441" y="1298813"/>
              <a:ext cx="7083700" cy="4260370"/>
            </a:xfrm>
            <a:custGeom>
              <a:avLst/>
              <a:gdLst>
                <a:gd name="connsiteX0" fmla="*/ 6997147 w 6997147"/>
                <a:gd name="connsiteY0" fmla="*/ 0 h 4075288"/>
                <a:gd name="connsiteX1" fmla="*/ 6997147 w 6997147"/>
                <a:gd name="connsiteY1" fmla="*/ 4075288 h 4075288"/>
                <a:gd name="connsiteX2" fmla="*/ 0 w 6997147"/>
                <a:gd name="connsiteY2" fmla="*/ 4075288 h 4075288"/>
                <a:gd name="connsiteX3" fmla="*/ 0 w 6997147"/>
                <a:gd name="connsiteY3" fmla="*/ 0 h 407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97147" h="4075288">
                  <a:moveTo>
                    <a:pt x="6997147" y="0"/>
                  </a:moveTo>
                  <a:lnTo>
                    <a:pt x="6997147" y="4075288"/>
                  </a:lnTo>
                  <a:lnTo>
                    <a:pt x="0" y="4075288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2" name="Picture 31" descr="A picture containing invertebrate&#10;&#10;Description automatically generated">
              <a:extLst>
                <a:ext uri="{FF2B5EF4-FFF2-40B4-BE49-F238E27FC236}">
                  <a16:creationId xmlns="" xmlns:a16="http://schemas.microsoft.com/office/drawing/2014/main" id="{75BD1483-B820-4571-AE7F-C4D8B4D2C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48000" contrast="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-1590457" y="1391353"/>
              <a:ext cx="7066765" cy="4075289"/>
            </a:xfrm>
            <a:custGeom>
              <a:avLst/>
              <a:gdLst>
                <a:gd name="connsiteX0" fmla="*/ 7066765 w 7066765"/>
                <a:gd name="connsiteY0" fmla="*/ 0 h 4075289"/>
                <a:gd name="connsiteX1" fmla="*/ 7066765 w 7066765"/>
                <a:gd name="connsiteY1" fmla="*/ 4075289 h 4075289"/>
                <a:gd name="connsiteX2" fmla="*/ 0 w 7066765"/>
                <a:gd name="connsiteY2" fmla="*/ 4075289 h 4075289"/>
                <a:gd name="connsiteX3" fmla="*/ 0 w 7066765"/>
                <a:gd name="connsiteY3" fmla="*/ 0 h 407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66765" h="4075289">
                  <a:moveTo>
                    <a:pt x="7066765" y="0"/>
                  </a:moveTo>
                  <a:lnTo>
                    <a:pt x="7066765" y="4075289"/>
                  </a:lnTo>
                  <a:lnTo>
                    <a:pt x="0" y="4075289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</p:pic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2FE862F1-8EED-4FA5-8C26-063D95AA80B6}"/>
              </a:ext>
            </a:extLst>
          </p:cNvPr>
          <p:cNvGrpSpPr/>
          <p:nvPr/>
        </p:nvGrpSpPr>
        <p:grpSpPr>
          <a:xfrm>
            <a:off x="350147" y="144939"/>
            <a:ext cx="11491707" cy="1656921"/>
            <a:chOff x="439265" y="-1"/>
            <a:chExt cx="11491707" cy="1656921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7FF1F9F3-67C8-48CF-9152-A5DBA2047509}"/>
                </a:ext>
              </a:extLst>
            </p:cNvPr>
            <p:cNvSpPr txBox="1"/>
            <p:nvPr/>
          </p:nvSpPr>
          <p:spPr>
            <a:xfrm>
              <a:off x="1467613" y="421097"/>
              <a:ext cx="10463359" cy="110799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solidFill>
                    <a:schemeClr val="bg1"/>
                  </a:solidFill>
                  <a:effectLst>
                    <a:glow>
                      <a:schemeClr val="bg1"/>
                    </a:glow>
                    <a:outerShdw blurRad="50800" dist="63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rajan Pro" panose="02020502050506020301" pitchFamily="18" charset="0"/>
                </a:rPr>
                <a:t>The Cameron Group</a:t>
              </a:r>
            </a:p>
          </p:txBody>
        </p:sp>
        <p:pic>
          <p:nvPicPr>
            <p:cNvPr id="20" name="Picture 19" descr="A picture containing icon&#10;&#10;Description automatically generated">
              <a:extLst>
                <a:ext uri="{FF2B5EF4-FFF2-40B4-BE49-F238E27FC236}">
                  <a16:creationId xmlns="" xmlns:a16="http://schemas.microsoft.com/office/drawing/2014/main" id="{D17CF1C1-F404-4E7B-A5DC-1004A68AD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265" y="-1"/>
              <a:ext cx="1688663" cy="1656921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EE3D19-5A11-44B7-8A9D-0B3DEE5B0950}"/>
              </a:ext>
            </a:extLst>
          </p:cNvPr>
          <p:cNvSpPr txBox="1"/>
          <p:nvPr/>
        </p:nvSpPr>
        <p:spPr>
          <a:xfrm>
            <a:off x="2503284" y="1747299"/>
            <a:ext cx="8193606" cy="3524042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61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914400"/>
            <a:r>
              <a:rPr lang="en-US" sz="4000" dirty="0">
                <a:solidFill>
                  <a:schemeClr val="bg1"/>
                </a:solidFill>
              </a:rPr>
              <a:t>Call or email:</a:t>
            </a:r>
          </a:p>
          <a:p>
            <a:pPr marL="914400">
              <a:spcBef>
                <a:spcPts val="1800"/>
              </a:spcBef>
            </a:pPr>
            <a:r>
              <a:rPr lang="en-US" sz="4800" b="1" dirty="0">
                <a:solidFill>
                  <a:schemeClr val="bg1"/>
                </a:solidFill>
              </a:rPr>
              <a:t>David Paul</a:t>
            </a:r>
          </a:p>
          <a:p>
            <a:pPr marL="914400"/>
            <a:r>
              <a:rPr lang="en-US" sz="4000" dirty="0">
                <a:solidFill>
                  <a:schemeClr val="bg1"/>
                </a:solidFill>
              </a:rPr>
              <a:t>cameronconsults@comcast.net</a:t>
            </a:r>
          </a:p>
          <a:p>
            <a:pPr marL="914400">
              <a:tabLst>
                <a:tab pos="1600200" algn="l"/>
              </a:tabLst>
            </a:pPr>
            <a:r>
              <a:rPr lang="en-US" sz="4000" dirty="0">
                <a:solidFill>
                  <a:schemeClr val="bg1"/>
                </a:solidFill>
              </a:rPr>
              <a:t>Phone:	408.621.0337</a:t>
            </a:r>
          </a:p>
          <a:p>
            <a:pPr marL="914400">
              <a:tabLst>
                <a:tab pos="1600200" algn="l"/>
              </a:tabLst>
            </a:pPr>
            <a:r>
              <a:rPr lang="en-US" sz="4000" dirty="0">
                <a:solidFill>
                  <a:schemeClr val="bg1"/>
                </a:solidFill>
              </a:rPr>
              <a:t>Fax:	</a:t>
            </a:r>
            <a:r>
              <a:rPr lang="en-US" sz="4000" dirty="0" smtClean="0">
                <a:solidFill>
                  <a:schemeClr val="bg1"/>
                </a:solidFill>
              </a:rPr>
              <a:t>707.521.9460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1F3BF124-F86B-411A-BC21-BC1FD5ED5D83}"/>
              </a:ext>
            </a:extLst>
          </p:cNvPr>
          <p:cNvSpPr txBox="1"/>
          <p:nvPr/>
        </p:nvSpPr>
        <p:spPr>
          <a:xfrm>
            <a:off x="4631686" y="5621730"/>
            <a:ext cx="3051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Power Technology and 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Hypersonics</a:t>
            </a:r>
            <a:endParaRPr lang="en-US" sz="24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D66EF0E-58D2-4269-8D06-724BA5547880}"/>
              </a:ext>
            </a:extLst>
          </p:cNvPr>
          <p:cNvSpPr txBox="1"/>
          <p:nvPr/>
        </p:nvSpPr>
        <p:spPr>
          <a:xfrm>
            <a:off x="521686" y="5437064"/>
            <a:ext cx="305737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Nuclear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rPr>
              <a:t>Engineering and Space Reactors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C5F864A5-C6C2-456B-A895-A0F4C617CE70}"/>
              </a:ext>
            </a:extLst>
          </p:cNvPr>
          <p:cNvSpPr txBox="1"/>
          <p:nvPr/>
        </p:nvSpPr>
        <p:spPr>
          <a:xfrm>
            <a:off x="8608069" y="4752348"/>
            <a:ext cx="30671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anose="020B0805030504020804" pitchFamily="34" charset="0"/>
              </a:defRPr>
            </a:lvl1pPr>
          </a:lstStyle>
          <a:p>
            <a:r>
              <a:rPr lang="en-US" b="1" dirty="0"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Advanced Systems Engineering and Technology Process Management</a:t>
            </a:r>
          </a:p>
        </p:txBody>
      </p:sp>
      <p:sp>
        <p:nvSpPr>
          <p:cNvPr id="28" name="Slide Number Placeholder 4">
            <a:extLst>
              <a:ext uri="{FF2B5EF4-FFF2-40B4-BE49-F238E27FC236}">
                <a16:creationId xmlns="" xmlns:a16="http://schemas.microsoft.com/office/drawing/2014/main" id="{276C801B-D4A1-4418-8BC8-7019B566C83E}"/>
              </a:ext>
            </a:extLst>
          </p:cNvPr>
          <p:cNvSpPr txBox="1">
            <a:spLocks/>
          </p:cNvSpPr>
          <p:nvPr/>
        </p:nvSpPr>
        <p:spPr>
          <a:xfrm>
            <a:off x="8943557" y="6444092"/>
            <a:ext cx="2743200" cy="4256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D90DD3-28B2-47D9-A7A7-836B92042BD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0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30525</TotalTime>
  <Words>1018</Words>
  <Application>Microsoft Macintosh PowerPoint</Application>
  <PresentationFormat>Custom</PresentationFormat>
  <Paragraphs>203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Electron  Transpiration Cooling (ETC)</vt:lpstr>
      <vt:lpstr>Applications for Hypersonic Vehicles</vt:lpstr>
      <vt:lpstr>Applications for Hypersonic Vehicles</vt:lpstr>
      <vt:lpstr>Hypersonic Plasma Vectoring</vt:lpstr>
      <vt:lpstr>Applications to Hypersonic Vehicles</vt:lpstr>
      <vt:lpstr>Electron Polarization Wave “Laser” (EPWASER*)</vt:lpstr>
      <vt:lpstr>EPWASER</vt:lpstr>
      <vt:lpstr>Hall Effect Thrusters</vt:lpstr>
      <vt:lpstr>Hall Effect Thruster Systems</vt:lpstr>
      <vt:lpstr>Summary of CHET Advantages</vt:lpstr>
      <vt:lpstr>Spacecraft Nuclear Reactors—Desirable Attributes</vt:lpstr>
      <vt:lpstr>Design Advantages from  Space Reactor Technologies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Webster;BOB HESS</dc:creator>
  <cp:lastModifiedBy>David J Paul</cp:lastModifiedBy>
  <cp:revision>297</cp:revision>
  <cp:lastPrinted>2021-08-31T15:50:51Z</cp:lastPrinted>
  <dcterms:created xsi:type="dcterms:W3CDTF">2021-07-29T21:35:56Z</dcterms:created>
  <dcterms:modified xsi:type="dcterms:W3CDTF">2021-09-25T16:34:23Z</dcterms:modified>
</cp:coreProperties>
</file>