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6" r:id="rId1"/>
    <p:sldMasterId id="2147483739" r:id="rId2"/>
  </p:sldMasterIdLst>
  <p:notesMasterIdLst>
    <p:notesMasterId r:id="rId26"/>
  </p:notesMasterIdLst>
  <p:sldIdLst>
    <p:sldId id="1230" r:id="rId3"/>
    <p:sldId id="1260" r:id="rId4"/>
    <p:sldId id="1245" r:id="rId5"/>
    <p:sldId id="1339" r:id="rId6"/>
    <p:sldId id="1310" r:id="rId7"/>
    <p:sldId id="1311" r:id="rId8"/>
    <p:sldId id="1335" r:id="rId9"/>
    <p:sldId id="1334" r:id="rId10"/>
    <p:sldId id="1321" r:id="rId11"/>
    <p:sldId id="1322" r:id="rId12"/>
    <p:sldId id="1337" r:id="rId13"/>
    <p:sldId id="1329" r:id="rId14"/>
    <p:sldId id="1333" r:id="rId15"/>
    <p:sldId id="1305" r:id="rId16"/>
    <p:sldId id="1324" r:id="rId17"/>
    <p:sldId id="1336" r:id="rId18"/>
    <p:sldId id="1323" r:id="rId19"/>
    <p:sldId id="1325" r:id="rId20"/>
    <p:sldId id="1330" r:id="rId21"/>
    <p:sldId id="1332" r:id="rId22"/>
    <p:sldId id="1331" r:id="rId23"/>
    <p:sldId id="1326" r:id="rId24"/>
    <p:sldId id="1340" r:id="rId2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1D70507-8B6C-4160-AEB4-6AB53346E475}">
          <p14:sldIdLst>
            <p14:sldId id="1230"/>
            <p14:sldId id="1260"/>
            <p14:sldId id="1245"/>
            <p14:sldId id="1339"/>
            <p14:sldId id="1310"/>
            <p14:sldId id="1311"/>
            <p14:sldId id="1335"/>
            <p14:sldId id="1334"/>
            <p14:sldId id="1321"/>
            <p14:sldId id="1322"/>
            <p14:sldId id="1337"/>
            <p14:sldId id="1329"/>
            <p14:sldId id="1333"/>
            <p14:sldId id="1305"/>
          </p14:sldIdLst>
        </p14:section>
        <p14:section name="Supplemental Material" id="{BB7C4043-7CE3-44CC-A95A-44D39D28C178}">
          <p14:sldIdLst>
            <p14:sldId id="1324"/>
            <p14:sldId id="1336"/>
            <p14:sldId id="1323"/>
            <p14:sldId id="1325"/>
            <p14:sldId id="1330"/>
            <p14:sldId id="1332"/>
            <p14:sldId id="1331"/>
            <p14:sldId id="1326"/>
            <p14:sldId id="134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90B"/>
    <a:srgbClr val="A40000"/>
    <a:srgbClr val="8E410C"/>
    <a:srgbClr val="756128"/>
    <a:srgbClr val="77753E"/>
    <a:srgbClr val="6A7485"/>
    <a:srgbClr val="02050A"/>
    <a:srgbClr val="222A35"/>
    <a:srgbClr val="FF669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26" autoAdjust="0"/>
    <p:restoredTop sz="94255" autoAdjust="0"/>
  </p:normalViewPr>
  <p:slideViewPr>
    <p:cSldViewPr snapToGrid="0">
      <p:cViewPr varScale="1">
        <p:scale>
          <a:sx n="70" d="100"/>
          <a:sy n="70" d="100"/>
        </p:scale>
        <p:origin x="576" y="21"/>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0" d="100"/>
          <a:sy n="50" d="100"/>
        </p:scale>
        <p:origin x="2384" y="35"/>
      </p:cViewPr>
      <p:guideLst/>
    </p:cSldViewPr>
  </p:notes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B" userId="50ead55cb172ed0e" providerId="LiveId" clId="{62C5D157-3E87-45B7-97C6-0034A1D31676}"/>
    <pc:docChg chg="modSld modMainMaster">
      <pc:chgData name="BOB" userId="50ead55cb172ed0e" providerId="LiveId" clId="{62C5D157-3E87-45B7-97C6-0034A1D31676}" dt="2021-12-16T21:19:38.026" v="88" actId="20577"/>
      <pc:docMkLst>
        <pc:docMk/>
      </pc:docMkLst>
      <pc:sldChg chg="modSp mod">
        <pc:chgData name="BOB" userId="50ead55cb172ed0e" providerId="LiveId" clId="{62C5D157-3E87-45B7-97C6-0034A1D31676}" dt="2021-12-16T21:19:38.026" v="88" actId="20577"/>
        <pc:sldMkLst>
          <pc:docMk/>
          <pc:sldMk cId="3061203507" sldId="1340"/>
        </pc:sldMkLst>
        <pc:spChg chg="mod">
          <ac:chgData name="BOB" userId="50ead55cb172ed0e" providerId="LiveId" clId="{62C5D157-3E87-45B7-97C6-0034A1D31676}" dt="2021-12-16T21:19:38.026" v="88" actId="20577"/>
          <ac:spMkLst>
            <pc:docMk/>
            <pc:sldMk cId="3061203507" sldId="1340"/>
            <ac:spMk id="3" creationId="{6177A901-D39E-4CE9-BEAB-D722932A10A9}"/>
          </ac:spMkLst>
        </pc:spChg>
      </pc:sldChg>
      <pc:sldMasterChg chg="modSp mod">
        <pc:chgData name="BOB" userId="50ead55cb172ed0e" providerId="LiveId" clId="{62C5D157-3E87-45B7-97C6-0034A1D31676}" dt="2021-12-16T17:25:17.363" v="61" actId="20577"/>
        <pc:sldMasterMkLst>
          <pc:docMk/>
          <pc:sldMasterMk cId="476401848" sldId="2147483739"/>
        </pc:sldMasterMkLst>
        <pc:spChg chg="mod">
          <ac:chgData name="BOB" userId="50ead55cb172ed0e" providerId="LiveId" clId="{62C5D157-3E87-45B7-97C6-0034A1D31676}" dt="2021-12-16T17:25:17.363" v="61" actId="20577"/>
          <ac:spMkLst>
            <pc:docMk/>
            <pc:sldMasterMk cId="476401848" sldId="2147483739"/>
            <ac:spMk id="13" creationId="{0799AD54-7384-4C1A-ADC8-BC447CE7312B}"/>
          </ac:spMkLst>
        </pc:spChg>
      </pc:sldMasterChg>
      <pc:sldMasterChg chg="modSp mod">
        <pc:chgData name="BOB" userId="50ead55cb172ed0e" providerId="LiveId" clId="{62C5D157-3E87-45B7-97C6-0034A1D31676}" dt="2021-12-16T17:25:02.356" v="35" actId="20577"/>
        <pc:sldMasterMkLst>
          <pc:docMk/>
          <pc:sldMasterMk cId="2783942745" sldId="2147483836"/>
        </pc:sldMasterMkLst>
        <pc:spChg chg="mod">
          <ac:chgData name="BOB" userId="50ead55cb172ed0e" providerId="LiveId" clId="{62C5D157-3E87-45B7-97C6-0034A1D31676}" dt="2021-12-16T17:25:02.356" v="35" actId="20577"/>
          <ac:spMkLst>
            <pc:docMk/>
            <pc:sldMasterMk cId="2783942745" sldId="2147483836"/>
            <ac:spMk id="8" creationId="{B3CEB314-F179-4FB2-9978-086256668B24}"/>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1" tIns="48325" rIns="96651" bIns="48325" rtlCol="0"/>
          <a:lstStyle>
            <a:lvl1pPr algn="l">
              <a:defRPr sz="12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51" tIns="48325" rIns="96651" bIns="48325" rtlCol="0"/>
          <a:lstStyle>
            <a:lvl1pPr algn="r">
              <a:defRPr sz="1200"/>
            </a:lvl1pPr>
          </a:lstStyle>
          <a:p>
            <a:fld id="{3CE8F3A5-4AA6-4C71-BF0D-FC4EC5C42B72}" type="datetimeFigureOut">
              <a:rPr lang="en-US" smtClean="0"/>
              <a:t>12/16/2021</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1" tIns="48325" rIns="96651" bIns="48325" rtlCol="0" anchor="ctr"/>
          <a:lstStyle/>
          <a:p>
            <a:endParaRPr lang="en-US" dirty="0"/>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6651" tIns="48325" rIns="96651" bIns="48325"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1" tIns="48325" rIns="96651" bIns="483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1" tIns="48325" rIns="96651" bIns="48325" rtlCol="0" anchor="b"/>
          <a:lstStyle>
            <a:lvl1pPr algn="r">
              <a:defRPr sz="1200"/>
            </a:lvl1pPr>
          </a:lstStyle>
          <a:p>
            <a:fld id="{431F33EE-240A-4B27-81DF-72C5B2DC034F}" type="slidenum">
              <a:rPr lang="en-US" smtClean="0"/>
              <a:t>‹#›</a:t>
            </a:fld>
            <a:endParaRPr lang="en-US" dirty="0"/>
          </a:p>
        </p:txBody>
      </p:sp>
    </p:spTree>
    <p:extLst>
      <p:ext uri="{BB962C8B-B14F-4D97-AF65-F5344CB8AC3E}">
        <p14:creationId xmlns:p14="http://schemas.microsoft.com/office/powerpoint/2010/main" val="3147256000"/>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buFont typeface="Arial" panose="020B0604020202020204" pitchFamily="34" charset="0"/>
      <a:buChar char="•"/>
      <a:defRPr sz="1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defTabSz="937900">
              <a:spcBef>
                <a:spcPts val="1200"/>
              </a:spcBef>
              <a:buNone/>
            </a:pPr>
            <a:endParaRPr lang="en-US" sz="2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31F33EE-240A-4B27-81DF-72C5B2DC034F}" type="slidenum">
              <a:rPr lang="en-US" smtClean="0"/>
              <a:t>1</a:t>
            </a:fld>
            <a:endParaRPr lang="en-US" dirty="0"/>
          </a:p>
        </p:txBody>
      </p:sp>
    </p:spTree>
    <p:extLst>
      <p:ext uri="{BB962C8B-B14F-4D97-AF65-F5344CB8AC3E}">
        <p14:creationId xmlns:p14="http://schemas.microsoft.com/office/powerpoint/2010/main" val="3462252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F33EE-240A-4B27-81DF-72C5B2DC034F}" type="slidenum">
              <a:rPr lang="en-US" smtClean="0"/>
              <a:t>3</a:t>
            </a:fld>
            <a:endParaRPr lang="en-US" dirty="0"/>
          </a:p>
        </p:txBody>
      </p:sp>
    </p:spTree>
    <p:extLst>
      <p:ext uri="{BB962C8B-B14F-4D97-AF65-F5344CB8AC3E}">
        <p14:creationId xmlns:p14="http://schemas.microsoft.com/office/powerpoint/2010/main" val="2450307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F33EE-240A-4B27-81DF-72C5B2DC034F}" type="slidenum">
              <a:rPr lang="en-US" smtClean="0"/>
              <a:t>4</a:t>
            </a:fld>
            <a:endParaRPr lang="en-US" dirty="0"/>
          </a:p>
        </p:txBody>
      </p:sp>
    </p:spTree>
    <p:extLst>
      <p:ext uri="{BB962C8B-B14F-4D97-AF65-F5344CB8AC3E}">
        <p14:creationId xmlns:p14="http://schemas.microsoft.com/office/powerpoint/2010/main" val="28883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F33EE-240A-4B27-81DF-72C5B2DC034F}" type="slidenum">
              <a:rPr lang="en-US" smtClean="0"/>
              <a:t>5</a:t>
            </a:fld>
            <a:endParaRPr lang="en-US" dirty="0"/>
          </a:p>
        </p:txBody>
      </p:sp>
    </p:spTree>
    <p:extLst>
      <p:ext uri="{BB962C8B-B14F-4D97-AF65-F5344CB8AC3E}">
        <p14:creationId xmlns:p14="http://schemas.microsoft.com/office/powerpoint/2010/main" val="328368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F33EE-240A-4B27-81DF-72C5B2DC034F}" type="slidenum">
              <a:rPr lang="en-US" smtClean="0"/>
              <a:t>6</a:t>
            </a:fld>
            <a:endParaRPr lang="en-US" dirty="0"/>
          </a:p>
        </p:txBody>
      </p:sp>
    </p:spTree>
    <p:extLst>
      <p:ext uri="{BB962C8B-B14F-4D97-AF65-F5344CB8AC3E}">
        <p14:creationId xmlns:p14="http://schemas.microsoft.com/office/powerpoint/2010/main" val="3800153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F33EE-240A-4B27-81DF-72C5B2DC034F}" type="slidenum">
              <a:rPr lang="en-US" smtClean="0"/>
              <a:t>7</a:t>
            </a:fld>
            <a:endParaRPr lang="en-US" dirty="0"/>
          </a:p>
        </p:txBody>
      </p:sp>
    </p:spTree>
    <p:extLst>
      <p:ext uri="{BB962C8B-B14F-4D97-AF65-F5344CB8AC3E}">
        <p14:creationId xmlns:p14="http://schemas.microsoft.com/office/powerpoint/2010/main" val="1417504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F33EE-240A-4B27-81DF-72C5B2DC034F}" type="slidenum">
              <a:rPr lang="en-US" smtClean="0"/>
              <a:t>8</a:t>
            </a:fld>
            <a:endParaRPr lang="en-US" dirty="0"/>
          </a:p>
        </p:txBody>
      </p:sp>
    </p:spTree>
    <p:extLst>
      <p:ext uri="{BB962C8B-B14F-4D97-AF65-F5344CB8AC3E}">
        <p14:creationId xmlns:p14="http://schemas.microsoft.com/office/powerpoint/2010/main" val="373123600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extLst>
              <a:ext uri="{BEBA8EAE-BF5A-486C-A8C5-ECC9F3942E4B}">
                <a14:imgProps xmlns:a14="http://schemas.microsoft.com/office/drawing/2010/main">
                  <a14:imgLayer r:embed="rId3">
                    <a14:imgEffect>
                      <a14:brightnessContrast bright="-26000" contrast="1000"/>
                    </a14:imgEffect>
                  </a14:imgLayer>
                </a14:imgProps>
              </a:ex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7B45-C748-4058-BC85-FC309D88F2F7}"/>
              </a:ext>
            </a:extLst>
          </p:cNvPr>
          <p:cNvSpPr>
            <a:spLocks noGrp="1"/>
          </p:cNvSpPr>
          <p:nvPr>
            <p:ph type="ctrTitle"/>
          </p:nvPr>
        </p:nvSpPr>
        <p:spPr>
          <a:xfrm>
            <a:off x="1524000" y="2955227"/>
            <a:ext cx="9144000" cy="1781192"/>
          </a:xfrm>
        </p:spPr>
        <p:txBody>
          <a:bodyPr anchor="b"/>
          <a:lstStyle>
            <a:lvl1pPr algn="ctr">
              <a:defRPr sz="6000">
                <a:solidFill>
                  <a:schemeClr val="tx2">
                    <a:lumMod val="20000"/>
                    <a:lumOff val="80000"/>
                  </a:schemeClr>
                </a:solidFill>
                <a:latin typeface="Trajan Pro" panose="02020502050506020301" pitchFamily="18" charset="0"/>
              </a:defRPr>
            </a:lvl1pPr>
          </a:lstStyle>
          <a:p>
            <a:r>
              <a:rPr lang="en-US" dirty="0"/>
              <a:t>Click to edit Master title style</a:t>
            </a:r>
          </a:p>
        </p:txBody>
      </p:sp>
      <p:grpSp>
        <p:nvGrpSpPr>
          <p:cNvPr id="10" name="Group 9">
            <a:extLst>
              <a:ext uri="{FF2B5EF4-FFF2-40B4-BE49-F238E27FC236}">
                <a16:creationId xmlns:a16="http://schemas.microsoft.com/office/drawing/2014/main" id="{D1D233CC-3C7E-486E-ABD4-60C8036A629F}"/>
              </a:ext>
            </a:extLst>
          </p:cNvPr>
          <p:cNvGrpSpPr/>
          <p:nvPr userDrawn="1"/>
        </p:nvGrpSpPr>
        <p:grpSpPr>
          <a:xfrm>
            <a:off x="499533" y="286135"/>
            <a:ext cx="11692467" cy="1643033"/>
            <a:chOff x="718475" y="-52600"/>
            <a:chExt cx="11692467" cy="1643033"/>
          </a:xfrm>
        </p:grpSpPr>
        <p:sp>
          <p:nvSpPr>
            <p:cNvPr id="11" name="TextBox 10">
              <a:extLst>
                <a:ext uri="{FF2B5EF4-FFF2-40B4-BE49-F238E27FC236}">
                  <a16:creationId xmlns:a16="http://schemas.microsoft.com/office/drawing/2014/main" id="{0AF27474-5087-479A-BA2B-B77E229216E6}"/>
                </a:ext>
              </a:extLst>
            </p:cNvPr>
            <p:cNvSpPr txBox="1"/>
            <p:nvPr/>
          </p:nvSpPr>
          <p:spPr>
            <a:xfrm>
              <a:off x="1128200" y="348331"/>
              <a:ext cx="11282742" cy="1107996"/>
            </a:xfrm>
            <a:prstGeom prst="rect">
              <a:avLst/>
            </a:prstGeom>
            <a:noFill/>
          </p:spPr>
          <p:txBody>
            <a:bodyPr wrap="square" rtlCol="0">
              <a:spAutoFit/>
            </a:bodyPr>
            <a:lstStyle/>
            <a:p>
              <a:pPr algn="ctr"/>
              <a:r>
                <a:rPr lang="en-US" sz="6600" b="1" dirty="0">
                  <a:solidFill>
                    <a:schemeClr val="tx2">
                      <a:lumMod val="20000"/>
                      <a:lumOff val="80000"/>
                    </a:schemeClr>
                  </a:solidFill>
                  <a:effectLst>
                    <a:glow>
                      <a:schemeClr val="bg1"/>
                    </a:glow>
                    <a:outerShdw blurRad="50800" dist="63500" dir="2700000" algn="tl" rotWithShape="0">
                      <a:prstClr val="black">
                        <a:alpha val="40000"/>
                      </a:prstClr>
                    </a:outerShdw>
                  </a:effectLst>
                  <a:latin typeface="Trajan Pro" panose="02020502050506020301" pitchFamily="18" charset="0"/>
                </a:rPr>
                <a:t>The Cameron Group</a:t>
              </a:r>
            </a:p>
          </p:txBody>
        </p:sp>
        <p:pic>
          <p:nvPicPr>
            <p:cNvPr id="12" name="Picture 11" descr="A picture containing icon&#10;&#10;Description automatically generated">
              <a:extLst>
                <a:ext uri="{FF2B5EF4-FFF2-40B4-BE49-F238E27FC236}">
                  <a16:creationId xmlns:a16="http://schemas.microsoft.com/office/drawing/2014/main" id="{DEE7CE96-CCA2-4CCE-9928-34797E9AC48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8475" y="-52600"/>
              <a:ext cx="1667686" cy="1643033"/>
            </a:xfrm>
            <a:prstGeom prst="rect">
              <a:avLst/>
            </a:prstGeom>
          </p:spPr>
        </p:pic>
      </p:grpSp>
      <p:sp>
        <p:nvSpPr>
          <p:cNvPr id="14" name="TextBox 13">
            <a:extLst>
              <a:ext uri="{FF2B5EF4-FFF2-40B4-BE49-F238E27FC236}">
                <a16:creationId xmlns:a16="http://schemas.microsoft.com/office/drawing/2014/main" id="{F4DCB68E-C23A-44E6-9062-6EFA71747BF7}"/>
              </a:ext>
            </a:extLst>
          </p:cNvPr>
          <p:cNvSpPr txBox="1"/>
          <p:nvPr userDrawn="1"/>
        </p:nvSpPr>
        <p:spPr>
          <a:xfrm>
            <a:off x="4047067" y="6370156"/>
            <a:ext cx="4097867" cy="276999"/>
          </a:xfrm>
          <a:prstGeom prst="rect">
            <a:avLst/>
          </a:prstGeom>
          <a:noFill/>
        </p:spPr>
        <p:txBody>
          <a:bodyPr wrap="square" rtlCol="0">
            <a:spAutoFit/>
          </a:bodyPr>
          <a:lstStyle/>
          <a:p>
            <a:pPr algn="ctr"/>
            <a:r>
              <a:rPr lang="en-US" sz="1200" dirty="0">
                <a:solidFill>
                  <a:schemeClr val="tx2">
                    <a:lumMod val="20000"/>
                    <a:lumOff val="80000"/>
                  </a:schemeClr>
                </a:solidFill>
              </a:rPr>
              <a:t>The Cameron Group – Competition Sensitive</a:t>
            </a:r>
          </a:p>
        </p:txBody>
      </p:sp>
      <p:sp>
        <p:nvSpPr>
          <p:cNvPr id="15" name="Slide Number Placeholder 5">
            <a:extLst>
              <a:ext uri="{FF2B5EF4-FFF2-40B4-BE49-F238E27FC236}">
                <a16:creationId xmlns:a16="http://schemas.microsoft.com/office/drawing/2014/main" id="{FA545DD0-A06B-4F04-BA3F-B42F6C9742CB}"/>
              </a:ext>
            </a:extLst>
          </p:cNvPr>
          <p:cNvSpPr>
            <a:spLocks noGrp="1"/>
          </p:cNvSpPr>
          <p:nvPr>
            <p:ph type="sldNum" sz="quarter" idx="12"/>
          </p:nvPr>
        </p:nvSpPr>
        <p:spPr>
          <a:xfrm>
            <a:off x="8610600" y="6295834"/>
            <a:ext cx="2743200" cy="425642"/>
          </a:xfrm>
          <a:prstGeom prst="rect">
            <a:avLst/>
          </a:prstGeom>
        </p:spPr>
        <p:txBody>
          <a:bodyPr/>
          <a:lstStyle>
            <a:lvl1pPr>
              <a:defRPr>
                <a:solidFill>
                  <a:schemeClr val="tx2">
                    <a:lumMod val="20000"/>
                    <a:lumOff val="80000"/>
                  </a:schemeClr>
                </a:solidFill>
              </a:defRPr>
            </a:lvl1pPr>
          </a:lstStyle>
          <a:p>
            <a:fld id="{FAD90DD3-28B2-47D9-A7A7-836B92042BDA}" type="slidenum">
              <a:rPr lang="en-US" smtClean="0"/>
              <a:pPr/>
              <a:t>‹#›</a:t>
            </a:fld>
            <a:endParaRPr lang="en-US" dirty="0"/>
          </a:p>
        </p:txBody>
      </p:sp>
      <p:pic>
        <p:nvPicPr>
          <p:cNvPr id="9" name="Picture 8" descr="A picture containing icon&#10;&#10;Description automatically generated">
            <a:extLst>
              <a:ext uri="{FF2B5EF4-FFF2-40B4-BE49-F238E27FC236}">
                <a16:creationId xmlns:a16="http://schemas.microsoft.com/office/drawing/2014/main" id="{E41FD7B8-D1FF-43B8-A667-7831854F30C1}"/>
              </a:ext>
            </a:extLst>
          </p:cNvPr>
          <p:cNvPicPr>
            <a:picLocks noChangeAspect="1"/>
          </p:cNvPicPr>
          <p:nvPr userDrawn="1"/>
        </p:nvPicPr>
        <p:blipFill>
          <a:blip r:embed="rId5" cstate="email">
            <a:duotone>
              <a:prstClr val="black"/>
              <a:schemeClr val="tx2">
                <a:tint val="45000"/>
                <a:satMod val="400000"/>
              </a:schemeClr>
            </a:duotone>
            <a:alphaModFix amt="57000"/>
            <a:extLst>
              <a:ext uri="{BEBA8EAE-BF5A-486C-A8C5-ECC9F3942E4B}">
                <a14:imgProps xmlns:a14="http://schemas.microsoft.com/office/drawing/2010/main">
                  <a14:imgLayer r:embed="rId6">
                    <a14:imgEffect>
                      <a14:backgroundRemoval t="8621" b="93103" l="9605" r="92090">
                        <a14:foregroundMark x1="53107" y1="10920" x2="55367" y2="8621"/>
                        <a14:foregroundMark x1="60452" y1="89655" x2="90960" y2="90230"/>
                        <a14:foregroundMark x1="90960" y1="90230" x2="92655" y2="89080"/>
                        <a14:foregroundMark x1="70056" y1="93103" x2="81356" y2="93103"/>
                        <a14:backgroundMark x1="12994" y1="67241" x2="27119" y2="52299"/>
                        <a14:backgroundMark x1="32768" y1="47126" x2="51412" y2="35057"/>
                        <a14:backgroundMark x1="11299" y1="87931" x2="32203" y2="87356"/>
                        <a14:backgroundMark x1="54802" y1="80460" x2="55932" y2="79885"/>
                      </a14:backgroundRemoval>
                    </a14:imgEffect>
                  </a14:imgLayer>
                </a14:imgProps>
              </a:ext>
              <a:ext uri="{28A0092B-C50C-407E-A947-70E740481C1C}">
                <a14:useLocalDpi xmlns:a14="http://schemas.microsoft.com/office/drawing/2010/main" val="0"/>
              </a:ext>
            </a:extLst>
          </a:blip>
          <a:stretch>
            <a:fillRect/>
          </a:stretch>
        </p:blipFill>
        <p:spPr>
          <a:xfrm>
            <a:off x="499533" y="286491"/>
            <a:ext cx="1667686" cy="1643033"/>
          </a:xfrm>
          <a:prstGeom prst="rect">
            <a:avLst/>
          </a:prstGeom>
        </p:spPr>
      </p:pic>
    </p:spTree>
    <p:extLst>
      <p:ext uri="{BB962C8B-B14F-4D97-AF65-F5344CB8AC3E}">
        <p14:creationId xmlns:p14="http://schemas.microsoft.com/office/powerpoint/2010/main" val="1949502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6809" y="1230963"/>
            <a:ext cx="10515600" cy="659561"/>
          </a:xfrm>
          <a:prstGeom prst="rect">
            <a:avLst/>
          </a:prstGeom>
        </p:spPr>
        <p:txBody>
          <a:bodyPr>
            <a:noAutofit/>
          </a:bodyPr>
          <a:lstStyle>
            <a:lvl1pPr>
              <a:defRPr sz="4000" b="1" cap="small" baseline="0"/>
            </a:lvl1pPr>
          </a:lstStyle>
          <a:p>
            <a:r>
              <a:rPr lang="en-US" dirty="0"/>
              <a:t>Click to edit Master title style</a:t>
            </a:r>
          </a:p>
        </p:txBody>
      </p:sp>
      <p:sp>
        <p:nvSpPr>
          <p:cNvPr id="3" name="Content Placeholder 2"/>
          <p:cNvSpPr>
            <a:spLocks noGrp="1"/>
          </p:cNvSpPr>
          <p:nvPr>
            <p:ph idx="1"/>
          </p:nvPr>
        </p:nvSpPr>
        <p:spPr>
          <a:xfrm>
            <a:off x="1256575" y="2146227"/>
            <a:ext cx="8060042" cy="3954420"/>
          </a:xfrm>
        </p:spPr>
        <p:txBody>
          <a:bodyPr>
            <a:normAutofit/>
          </a:bodyPr>
          <a:lstStyle>
            <a:lvl1pPr marL="284163" indent="-284163">
              <a:lnSpc>
                <a:spcPct val="80000"/>
              </a:lnSpc>
              <a:spcBef>
                <a:spcPts val="1800"/>
              </a:spcBef>
              <a:defRPr sz="3600"/>
            </a:lvl1pPr>
            <a:lvl2pPr marL="744538" indent="-287338">
              <a:defRPr sz="32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295834"/>
            <a:ext cx="2743200" cy="425642"/>
          </a:xfrm>
          <a:prstGeom prst="rect">
            <a:avLst/>
          </a:prstGeom>
        </p:spPr>
        <p:txBody>
          <a:bodyPr/>
          <a:lstStyle/>
          <a:p>
            <a:fld id="{FAD90DD3-28B2-47D9-A7A7-836B92042BDA}" type="slidenum">
              <a:rPr lang="en-US" smtClean="0"/>
              <a:t>‹#›</a:t>
            </a:fld>
            <a:endParaRPr lang="en-US" dirty="0"/>
          </a:p>
        </p:txBody>
      </p:sp>
      <p:sp>
        <p:nvSpPr>
          <p:cNvPr id="7" name="Rectangle 6">
            <a:extLst>
              <a:ext uri="{FF2B5EF4-FFF2-40B4-BE49-F238E27FC236}">
                <a16:creationId xmlns:a16="http://schemas.microsoft.com/office/drawing/2014/main" id="{BF6600FE-0374-47C5-823C-271E59042084}"/>
              </a:ext>
            </a:extLst>
          </p:cNvPr>
          <p:cNvSpPr/>
          <p:nvPr userDrawn="1"/>
        </p:nvSpPr>
        <p:spPr>
          <a:xfrm>
            <a:off x="-25756" y="6782290"/>
            <a:ext cx="12291812" cy="151420"/>
          </a:xfrm>
          <a:prstGeom prst="rect">
            <a:avLst/>
          </a:prstGeom>
          <a:solidFill>
            <a:srgbClr val="0909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3804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6809" y="1230963"/>
            <a:ext cx="10515600" cy="659561"/>
          </a:xfrm>
          <a:prstGeom prst="rect">
            <a:avLst/>
          </a:prstGeom>
        </p:spPr>
        <p:txBody>
          <a:bodyPr>
            <a:noAutofit/>
          </a:bodyPr>
          <a:lstStyle>
            <a:lvl1pPr>
              <a:defRPr sz="4000" b="1" cap="small" baseline="0"/>
            </a:lvl1pPr>
          </a:lstStyle>
          <a:p>
            <a:r>
              <a:rPr lang="en-US" dirty="0"/>
              <a:t>Click to edit Master title style</a:t>
            </a:r>
          </a:p>
        </p:txBody>
      </p:sp>
      <p:sp>
        <p:nvSpPr>
          <p:cNvPr id="3" name="Content Placeholder 2"/>
          <p:cNvSpPr>
            <a:spLocks noGrp="1"/>
          </p:cNvSpPr>
          <p:nvPr>
            <p:ph idx="1"/>
          </p:nvPr>
        </p:nvSpPr>
        <p:spPr>
          <a:xfrm>
            <a:off x="1256575" y="2146227"/>
            <a:ext cx="8060042" cy="3954420"/>
          </a:xfrm>
        </p:spPr>
        <p:txBody>
          <a:bodyPr>
            <a:normAutofit/>
          </a:bodyPr>
          <a:lstStyle>
            <a:lvl1pPr marL="284163" indent="-284163">
              <a:lnSpc>
                <a:spcPct val="80000"/>
              </a:lnSpc>
              <a:spcBef>
                <a:spcPts val="1800"/>
              </a:spcBef>
              <a:defRPr sz="3600"/>
            </a:lvl1pPr>
            <a:lvl2pPr marL="744538" indent="-287338">
              <a:defRPr sz="32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295834"/>
            <a:ext cx="2743200" cy="425642"/>
          </a:xfrm>
          <a:prstGeom prst="rect">
            <a:avLst/>
          </a:prstGeom>
        </p:spPr>
        <p:txBody>
          <a:bodyPr/>
          <a:lstStyle/>
          <a:p>
            <a:fld id="{FAD90DD3-28B2-47D9-A7A7-836B92042BDA}" type="slidenum">
              <a:rPr lang="en-US" smtClean="0"/>
              <a:t>‹#›</a:t>
            </a:fld>
            <a:endParaRPr lang="en-US" dirty="0"/>
          </a:p>
        </p:txBody>
      </p:sp>
    </p:spTree>
    <p:extLst>
      <p:ext uri="{BB962C8B-B14F-4D97-AF65-F5344CB8AC3E}">
        <p14:creationId xmlns:p14="http://schemas.microsoft.com/office/powerpoint/2010/main" val="4183018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extLst>
              <a:ext uri="{BEBA8EAE-BF5A-486C-A8C5-ECC9F3942E4B}">
                <a14:imgProps xmlns:a14="http://schemas.microsoft.com/office/drawing/2010/main">
                  <a14:imgLayer r:embed="rId3">
                    <a14:imgEffect>
                      <a14:brightnessContrast bright="-33000"/>
                    </a14:imgEffect>
                  </a14:imgLayer>
                </a14:imgProps>
              </a:ex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6809" y="1230963"/>
            <a:ext cx="10515600" cy="659561"/>
          </a:xfrm>
          <a:prstGeom prst="rect">
            <a:avLst/>
          </a:prstGeom>
        </p:spPr>
        <p:txBody>
          <a:bodyPr>
            <a:noAutofit/>
          </a:bodyPr>
          <a:lstStyle>
            <a:lvl1pPr>
              <a:defRPr sz="4000" b="1" cap="small" baseline="0"/>
            </a:lvl1pPr>
          </a:lstStyle>
          <a:p>
            <a:r>
              <a:rPr lang="en-US" dirty="0"/>
              <a:t>Click to edit Master title style</a:t>
            </a:r>
          </a:p>
        </p:txBody>
      </p:sp>
      <p:sp>
        <p:nvSpPr>
          <p:cNvPr id="3" name="Content Placeholder 2"/>
          <p:cNvSpPr>
            <a:spLocks noGrp="1"/>
          </p:cNvSpPr>
          <p:nvPr>
            <p:ph idx="1"/>
          </p:nvPr>
        </p:nvSpPr>
        <p:spPr>
          <a:xfrm>
            <a:off x="1256575" y="2146227"/>
            <a:ext cx="8060042" cy="3954420"/>
          </a:xfrm>
        </p:spPr>
        <p:txBody>
          <a:bodyPr>
            <a:normAutofit/>
          </a:bodyPr>
          <a:lstStyle>
            <a:lvl1pPr marL="284163" indent="-284163">
              <a:lnSpc>
                <a:spcPct val="80000"/>
              </a:lnSpc>
              <a:spcBef>
                <a:spcPts val="1800"/>
              </a:spcBef>
              <a:defRPr sz="3600"/>
            </a:lvl1pPr>
            <a:lvl2pPr marL="744538" indent="-287338">
              <a:defRPr sz="32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295834"/>
            <a:ext cx="2743200" cy="425642"/>
          </a:xfrm>
          <a:prstGeom prst="rect">
            <a:avLst/>
          </a:prstGeom>
        </p:spPr>
        <p:txBody>
          <a:bodyPr/>
          <a:lstStyle/>
          <a:p>
            <a:fld id="{FAD90DD3-28B2-47D9-A7A7-836B92042BDA}" type="slidenum">
              <a:rPr lang="en-US" smtClean="0"/>
              <a:t>‹#›</a:t>
            </a:fld>
            <a:endParaRPr lang="en-US" dirty="0"/>
          </a:p>
        </p:txBody>
      </p:sp>
    </p:spTree>
    <p:extLst>
      <p:ext uri="{BB962C8B-B14F-4D97-AF65-F5344CB8AC3E}">
        <p14:creationId xmlns:p14="http://schemas.microsoft.com/office/powerpoint/2010/main" val="2817501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tom and stars lower right">
    <p:bg>
      <p:bgPr>
        <a:blipFill dpi="0" rotWithShape="1">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6809" y="1230963"/>
            <a:ext cx="10515600" cy="659561"/>
          </a:xfrm>
          <a:prstGeom prst="rect">
            <a:avLst/>
          </a:prstGeom>
        </p:spPr>
        <p:txBody>
          <a:bodyPr>
            <a:noAutofit/>
          </a:bodyPr>
          <a:lstStyle>
            <a:lvl1pPr>
              <a:defRPr sz="4000" b="1" cap="small" baseline="0"/>
            </a:lvl1pPr>
          </a:lstStyle>
          <a:p>
            <a:r>
              <a:rPr lang="en-US" dirty="0"/>
              <a:t>Click to edit Master title style</a:t>
            </a:r>
          </a:p>
        </p:txBody>
      </p:sp>
      <p:sp>
        <p:nvSpPr>
          <p:cNvPr id="3" name="Content Placeholder 2"/>
          <p:cNvSpPr>
            <a:spLocks noGrp="1"/>
          </p:cNvSpPr>
          <p:nvPr>
            <p:ph idx="1"/>
          </p:nvPr>
        </p:nvSpPr>
        <p:spPr>
          <a:xfrm>
            <a:off x="1256575" y="2146227"/>
            <a:ext cx="8060042" cy="3954420"/>
          </a:xfrm>
        </p:spPr>
        <p:txBody>
          <a:bodyPr>
            <a:normAutofit/>
          </a:bodyPr>
          <a:lstStyle>
            <a:lvl1pPr marL="284163" indent="-284163">
              <a:lnSpc>
                <a:spcPct val="80000"/>
              </a:lnSpc>
              <a:spcBef>
                <a:spcPts val="1800"/>
              </a:spcBef>
              <a:defRPr sz="3600"/>
            </a:lvl1pPr>
            <a:lvl2pPr marL="744538" indent="-287338">
              <a:defRPr sz="32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295834"/>
            <a:ext cx="2743200" cy="425642"/>
          </a:xfrm>
          <a:prstGeom prst="rect">
            <a:avLst/>
          </a:prstGeom>
        </p:spPr>
        <p:txBody>
          <a:bodyPr/>
          <a:lstStyle/>
          <a:p>
            <a:fld id="{FAD90DD3-28B2-47D9-A7A7-836B92042BDA}" type="slidenum">
              <a:rPr lang="en-US" smtClean="0"/>
              <a:t>‹#›</a:t>
            </a:fld>
            <a:endParaRPr lang="en-US" dirty="0"/>
          </a:p>
        </p:txBody>
      </p:sp>
      <p:sp>
        <p:nvSpPr>
          <p:cNvPr id="7" name="Rectangle 6">
            <a:extLst>
              <a:ext uri="{FF2B5EF4-FFF2-40B4-BE49-F238E27FC236}">
                <a16:creationId xmlns:a16="http://schemas.microsoft.com/office/drawing/2014/main" id="{D73922A0-C109-48F2-92E2-518EB7990D3D}"/>
              </a:ext>
            </a:extLst>
          </p:cNvPr>
          <p:cNvSpPr/>
          <p:nvPr userDrawn="1"/>
        </p:nvSpPr>
        <p:spPr>
          <a:xfrm>
            <a:off x="-25756" y="6782290"/>
            <a:ext cx="12291812" cy="151420"/>
          </a:xfrm>
          <a:prstGeom prst="rect">
            <a:avLst/>
          </a:prstGeom>
          <a:solidFill>
            <a:srgbClr val="0909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870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nalysis and Stars">
    <p:bg>
      <p:bgPr>
        <a:blipFill dpi="0" rotWithShape="1">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6809" y="1230963"/>
            <a:ext cx="10515600" cy="659561"/>
          </a:xfrm>
          <a:prstGeom prst="rect">
            <a:avLst/>
          </a:prstGeom>
        </p:spPr>
        <p:txBody>
          <a:bodyPr>
            <a:noAutofit/>
          </a:bodyPr>
          <a:lstStyle>
            <a:lvl1pPr>
              <a:defRPr sz="4000" b="1" cap="small" baseline="0"/>
            </a:lvl1pPr>
          </a:lstStyle>
          <a:p>
            <a:r>
              <a:rPr lang="en-US" dirty="0"/>
              <a:t>Click to edit Master title style</a:t>
            </a:r>
          </a:p>
        </p:txBody>
      </p:sp>
      <p:sp>
        <p:nvSpPr>
          <p:cNvPr id="3" name="Content Placeholder 2"/>
          <p:cNvSpPr>
            <a:spLocks noGrp="1"/>
          </p:cNvSpPr>
          <p:nvPr>
            <p:ph idx="1"/>
          </p:nvPr>
        </p:nvSpPr>
        <p:spPr>
          <a:xfrm>
            <a:off x="1256575" y="2146227"/>
            <a:ext cx="8060042" cy="3954420"/>
          </a:xfrm>
        </p:spPr>
        <p:txBody>
          <a:bodyPr>
            <a:normAutofit/>
          </a:bodyPr>
          <a:lstStyle>
            <a:lvl1pPr marL="284163" indent="-284163">
              <a:lnSpc>
                <a:spcPct val="80000"/>
              </a:lnSpc>
              <a:spcBef>
                <a:spcPts val="1800"/>
              </a:spcBef>
              <a:defRPr sz="3600"/>
            </a:lvl1pPr>
            <a:lvl2pPr marL="744538" indent="-287338">
              <a:defRPr sz="32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295834"/>
            <a:ext cx="2743200" cy="425642"/>
          </a:xfrm>
          <a:prstGeom prst="rect">
            <a:avLst/>
          </a:prstGeom>
        </p:spPr>
        <p:txBody>
          <a:bodyPr/>
          <a:lstStyle/>
          <a:p>
            <a:fld id="{FAD90DD3-28B2-47D9-A7A7-836B92042BDA}" type="slidenum">
              <a:rPr lang="en-US" smtClean="0"/>
              <a:t>‹#›</a:t>
            </a:fld>
            <a:endParaRPr lang="en-US" dirty="0"/>
          </a:p>
        </p:txBody>
      </p:sp>
    </p:spTree>
    <p:extLst>
      <p:ext uri="{BB962C8B-B14F-4D97-AF65-F5344CB8AC3E}">
        <p14:creationId xmlns:p14="http://schemas.microsoft.com/office/powerpoint/2010/main" val="1340357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7B45-C748-4058-BC85-FC309D88F2F7}"/>
              </a:ext>
            </a:extLst>
          </p:cNvPr>
          <p:cNvSpPr>
            <a:spLocks noGrp="1"/>
          </p:cNvSpPr>
          <p:nvPr>
            <p:ph type="ctrTitle"/>
          </p:nvPr>
        </p:nvSpPr>
        <p:spPr>
          <a:xfrm>
            <a:off x="1635512" y="1985071"/>
            <a:ext cx="9144000" cy="1781192"/>
          </a:xfrm>
        </p:spPr>
        <p:txBody>
          <a:bodyPr anchor="b"/>
          <a:lstStyle>
            <a:lvl1pPr algn="ctr">
              <a:defRPr sz="6000">
                <a:solidFill>
                  <a:schemeClr val="bg1"/>
                </a:solidFill>
                <a:latin typeface="Abadi" panose="020B0604020104020204" pitchFamily="34" charset="0"/>
                <a:cs typeface="Aldhabi" panose="01000000000000000000" pitchFamily="2" charset="-78"/>
              </a:defRPr>
            </a:lvl1pPr>
          </a:lstStyle>
          <a:p>
            <a:r>
              <a:rPr lang="en-US" dirty="0"/>
              <a:t>Click to edit Master title style</a:t>
            </a:r>
          </a:p>
        </p:txBody>
      </p:sp>
      <p:sp>
        <p:nvSpPr>
          <p:cNvPr id="12" name="Subtitle 2">
            <a:extLst>
              <a:ext uri="{FF2B5EF4-FFF2-40B4-BE49-F238E27FC236}">
                <a16:creationId xmlns:a16="http://schemas.microsoft.com/office/drawing/2014/main" id="{8E947B0B-5FA8-4482-8D1E-86DE6B32D0D9}"/>
              </a:ext>
            </a:extLst>
          </p:cNvPr>
          <p:cNvSpPr>
            <a:spLocks noGrp="1"/>
          </p:cNvSpPr>
          <p:nvPr>
            <p:ph type="subTitle" idx="1"/>
          </p:nvPr>
        </p:nvSpPr>
        <p:spPr>
          <a:xfrm>
            <a:off x="1635512" y="4036740"/>
            <a:ext cx="9144000" cy="1221059"/>
          </a:xfrm>
        </p:spPr>
        <p:txBody>
          <a:bodyPr>
            <a:normAutofit/>
          </a:bodyPr>
          <a:lstStyle>
            <a:lvl1pPr marL="0" indent="0" algn="ctr">
              <a:buNone/>
              <a:defRPr sz="3200">
                <a:latin typeface="Abadi" panose="020B06040201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6">
            <a:extLst>
              <a:ext uri="{FF2B5EF4-FFF2-40B4-BE49-F238E27FC236}">
                <a16:creationId xmlns:a16="http://schemas.microsoft.com/office/drawing/2014/main" id="{DCE29818-6B72-44D7-BA24-2D95352622D2}"/>
              </a:ext>
            </a:extLst>
          </p:cNvPr>
          <p:cNvSpPr>
            <a:spLocks noGrp="1"/>
          </p:cNvSpPr>
          <p:nvPr>
            <p:ph type="sldNum" sz="quarter" idx="11"/>
          </p:nvPr>
        </p:nvSpPr>
        <p:spPr/>
        <p:txBody>
          <a:bodyPr/>
          <a:lstStyle/>
          <a:p>
            <a:fld id="{4F34616E-BA92-4398-AA6F-A3CA6C9FF975}" type="slidenum">
              <a:rPr lang="en-US" smtClean="0"/>
              <a:pPr/>
              <a:t>‹#›</a:t>
            </a:fld>
            <a:endParaRPr lang="en-US" dirty="0"/>
          </a:p>
        </p:txBody>
      </p:sp>
    </p:spTree>
    <p:extLst>
      <p:ext uri="{BB962C8B-B14F-4D97-AF65-F5344CB8AC3E}">
        <p14:creationId xmlns:p14="http://schemas.microsoft.com/office/powerpoint/2010/main" val="284437387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microsoft.com/office/2007/relationships/hdphoto" Target="../media/hdphoto3.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Placeholder 10">
            <a:extLst>
              <a:ext uri="{FF2B5EF4-FFF2-40B4-BE49-F238E27FC236}">
                <a16:creationId xmlns:a16="http://schemas.microsoft.com/office/drawing/2014/main" id="{6B170BA7-DE36-4C87-A210-AB4C6B704E08}"/>
              </a:ext>
            </a:extLst>
          </p:cNvPr>
          <p:cNvSpPr>
            <a:spLocks noGrp="1"/>
          </p:cNvSpPr>
          <p:nvPr>
            <p:ph type="title"/>
          </p:nvPr>
        </p:nvSpPr>
        <p:spPr>
          <a:xfrm>
            <a:off x="838200" y="963865"/>
            <a:ext cx="10515600" cy="742890"/>
          </a:xfrm>
          <a:prstGeom prst="rect">
            <a:avLst/>
          </a:prstGeom>
        </p:spPr>
        <p:txBody>
          <a:bodyPr vert="horz" lIns="91440" tIns="45720" rIns="91440" bIns="45720" rtlCol="0" anchor="ctr">
            <a:normAutofit/>
          </a:bodyPr>
          <a:lstStyle/>
          <a:p>
            <a:r>
              <a:rPr lang="en-US" dirty="0"/>
              <a:t>Click to edit Master title style</a:t>
            </a:r>
          </a:p>
        </p:txBody>
      </p:sp>
      <p:sp>
        <p:nvSpPr>
          <p:cNvPr id="2" name="TextBox 1">
            <a:extLst>
              <a:ext uri="{FF2B5EF4-FFF2-40B4-BE49-F238E27FC236}">
                <a16:creationId xmlns:a16="http://schemas.microsoft.com/office/drawing/2014/main" id="{F6B09F3C-A470-4B19-8191-68C4E3707569}"/>
              </a:ext>
            </a:extLst>
          </p:cNvPr>
          <p:cNvSpPr txBox="1"/>
          <p:nvPr userDrawn="1"/>
        </p:nvSpPr>
        <p:spPr>
          <a:xfrm>
            <a:off x="4047067" y="6370156"/>
            <a:ext cx="4097867" cy="276999"/>
          </a:xfrm>
          <a:prstGeom prst="rect">
            <a:avLst/>
          </a:prstGeom>
          <a:noFill/>
        </p:spPr>
        <p:txBody>
          <a:bodyPr wrap="square" rtlCol="0">
            <a:spAutoFit/>
          </a:bodyPr>
          <a:lstStyle/>
          <a:p>
            <a:pPr algn="ctr"/>
            <a:r>
              <a:rPr lang="en-US" sz="1200" dirty="0">
                <a:solidFill>
                  <a:schemeClr val="tx2">
                    <a:lumMod val="20000"/>
                    <a:lumOff val="80000"/>
                  </a:schemeClr>
                </a:solidFill>
              </a:rPr>
              <a:t>The Cameron Group – Competition Sensitive</a:t>
            </a:r>
          </a:p>
        </p:txBody>
      </p:sp>
      <p:sp>
        <p:nvSpPr>
          <p:cNvPr id="12" name="Slide Number Placeholder 11">
            <a:extLst>
              <a:ext uri="{FF2B5EF4-FFF2-40B4-BE49-F238E27FC236}">
                <a16:creationId xmlns:a16="http://schemas.microsoft.com/office/drawing/2014/main" id="{CE526F12-A1F0-451C-8244-9F3A6D8072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2">
                    <a:lumMod val="20000"/>
                    <a:lumOff val="80000"/>
                  </a:schemeClr>
                </a:solidFill>
              </a:defRPr>
            </a:lvl1pPr>
          </a:lstStyle>
          <a:p>
            <a:fld id="{4F34616E-BA92-4398-AA6F-A3CA6C9FF975}" type="slidenum">
              <a:rPr lang="en-US" smtClean="0"/>
              <a:pPr/>
              <a:t>‹#›</a:t>
            </a:fld>
            <a:endParaRPr lang="en-US" dirty="0"/>
          </a:p>
        </p:txBody>
      </p:sp>
      <p:sp>
        <p:nvSpPr>
          <p:cNvPr id="8" name="Date Placeholder 6">
            <a:extLst>
              <a:ext uri="{FF2B5EF4-FFF2-40B4-BE49-F238E27FC236}">
                <a16:creationId xmlns:a16="http://schemas.microsoft.com/office/drawing/2014/main" id="{B3CEB314-F179-4FB2-9978-086256668B24}"/>
              </a:ext>
            </a:extLst>
          </p:cNvPr>
          <p:cNvSpPr txBox="1">
            <a:spLocks/>
          </p:cNvSpPr>
          <p:nvPr userDrawn="1"/>
        </p:nvSpPr>
        <p:spPr>
          <a:xfrm>
            <a:off x="838200" y="6355017"/>
            <a:ext cx="2014001"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tx2">
                    <a:lumMod val="20000"/>
                    <a:lumOff val="80000"/>
                  </a:schemeClr>
                </a:solidFill>
              </a:rPr>
              <a:t>16 Dec 2021</a:t>
            </a:r>
          </a:p>
        </p:txBody>
      </p:sp>
    </p:spTree>
    <p:extLst>
      <p:ext uri="{BB962C8B-B14F-4D97-AF65-F5344CB8AC3E}">
        <p14:creationId xmlns:p14="http://schemas.microsoft.com/office/powerpoint/2010/main" val="2783942745"/>
      </p:ext>
    </p:extLst>
  </p:cSld>
  <p:clrMap bg1="lt1" tx1="dk1" bg2="lt2" tx2="dk2" accent1="accent1" accent2="accent2" accent3="accent3" accent4="accent4" accent5="accent5" accent6="accent6" hlink="hlink" folHlink="folHlink"/>
  <p:sldLayoutIdLst>
    <p:sldLayoutId id="2147483837" r:id="rId1"/>
  </p:sldLayoutIdLst>
  <p:hf hdr="0" ftr="0" dt="0"/>
  <p:txStyles>
    <p:titleStyle>
      <a:lvl1pPr algn="l" defTabSz="914400" rtl="0" eaLnBrk="1" latinLnBrk="0" hangingPunct="1">
        <a:lnSpc>
          <a:spcPct val="90000"/>
        </a:lnSpc>
        <a:spcBef>
          <a:spcPct val="0"/>
        </a:spcBef>
        <a:buNone/>
        <a:defRPr sz="3600" kern="1200">
          <a:solidFill>
            <a:schemeClr val="tx2">
              <a:lumMod val="20000"/>
              <a:lumOff val="80000"/>
            </a:schemeClr>
          </a:solidFill>
          <a:latin typeface="Abadi" panose="020B06040201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20000"/>
              <a:lumOff val="80000"/>
            </a:schemeClr>
          </a:solidFill>
          <a:latin typeface="Abadi" panose="020B06040201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20000"/>
              <a:lumOff val="80000"/>
            </a:schemeClr>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20000"/>
              <a:lumOff val="80000"/>
            </a:schemeClr>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20000"/>
              <a:lumOff val="80000"/>
            </a:schemeClr>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20000"/>
              <a:lumOff val="80000"/>
            </a:schemeClr>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Placeholder 10">
            <a:extLst>
              <a:ext uri="{FF2B5EF4-FFF2-40B4-BE49-F238E27FC236}">
                <a16:creationId xmlns:a16="http://schemas.microsoft.com/office/drawing/2014/main" id="{6B170BA7-DE36-4C87-A210-AB4C6B704E08}"/>
              </a:ext>
            </a:extLst>
          </p:cNvPr>
          <p:cNvSpPr>
            <a:spLocks noGrp="1"/>
          </p:cNvSpPr>
          <p:nvPr>
            <p:ph type="title"/>
          </p:nvPr>
        </p:nvSpPr>
        <p:spPr>
          <a:xfrm>
            <a:off x="838200" y="963865"/>
            <a:ext cx="10515600" cy="742890"/>
          </a:xfrm>
          <a:prstGeom prst="rect">
            <a:avLst/>
          </a:prstGeom>
        </p:spPr>
        <p:txBody>
          <a:bodyPr vert="horz" lIns="91440" tIns="45720" rIns="91440" bIns="45720" rtlCol="0" anchor="ctr">
            <a:normAutofit/>
          </a:bodyPr>
          <a:lstStyle/>
          <a:p>
            <a:r>
              <a:rPr lang="en-US" dirty="0"/>
              <a:t>Click to edit Master title style</a:t>
            </a:r>
          </a:p>
        </p:txBody>
      </p:sp>
      <p:grpSp>
        <p:nvGrpSpPr>
          <p:cNvPr id="8" name="Group 7">
            <a:extLst>
              <a:ext uri="{FF2B5EF4-FFF2-40B4-BE49-F238E27FC236}">
                <a16:creationId xmlns:a16="http://schemas.microsoft.com/office/drawing/2014/main" id="{C51D7D5A-C0ED-49A6-BA71-2F4D10C5B3AC}"/>
              </a:ext>
            </a:extLst>
          </p:cNvPr>
          <p:cNvGrpSpPr/>
          <p:nvPr userDrawn="1"/>
        </p:nvGrpSpPr>
        <p:grpSpPr>
          <a:xfrm>
            <a:off x="469720" y="163638"/>
            <a:ext cx="4361078" cy="711200"/>
            <a:chOff x="451554" y="160867"/>
            <a:chExt cx="4361078" cy="711200"/>
          </a:xfrm>
        </p:grpSpPr>
        <p:sp>
          <p:nvSpPr>
            <p:cNvPr id="9" name="TextBox 8">
              <a:extLst>
                <a:ext uri="{FF2B5EF4-FFF2-40B4-BE49-F238E27FC236}">
                  <a16:creationId xmlns:a16="http://schemas.microsoft.com/office/drawing/2014/main" id="{328FFAB7-CF41-4005-A817-F7B83874CCF8}"/>
                </a:ext>
              </a:extLst>
            </p:cNvPr>
            <p:cNvSpPr txBox="1"/>
            <p:nvPr/>
          </p:nvSpPr>
          <p:spPr>
            <a:xfrm>
              <a:off x="919073" y="310785"/>
              <a:ext cx="3893559" cy="461665"/>
            </a:xfrm>
            <a:prstGeom prst="rect">
              <a:avLst/>
            </a:prstGeom>
            <a:noFill/>
          </p:spPr>
          <p:txBody>
            <a:bodyPr wrap="square" rtlCol="0">
              <a:spAutoFit/>
            </a:bodyPr>
            <a:lstStyle/>
            <a:p>
              <a:r>
                <a:rPr lang="en-US" sz="2400" b="1" dirty="0">
                  <a:solidFill>
                    <a:schemeClr val="tx2">
                      <a:lumMod val="20000"/>
                      <a:lumOff val="80000"/>
                    </a:schemeClr>
                  </a:solidFill>
                  <a:effectLst/>
                  <a:latin typeface="Trajan Pro" panose="02020502050506020301" pitchFamily="18" charset="0"/>
                </a:rPr>
                <a:t>The Cameron Group</a:t>
              </a:r>
            </a:p>
          </p:txBody>
        </p:sp>
        <p:pic>
          <p:nvPicPr>
            <p:cNvPr id="10" name="Picture 9" descr="A picture containing icon&#10;&#10;Description automatically generated">
              <a:extLst>
                <a:ext uri="{FF2B5EF4-FFF2-40B4-BE49-F238E27FC236}">
                  <a16:creationId xmlns:a16="http://schemas.microsoft.com/office/drawing/2014/main" id="{A52A6771-AAC6-4424-A64E-246D97BBD16E}"/>
                </a:ext>
              </a:extLst>
            </p:cNvPr>
            <p:cNvPicPr>
              <a:picLocks noChangeAspect="1"/>
            </p:cNvPicPr>
            <p:nvPr/>
          </p:nvPicPr>
          <p:blipFill>
            <a:blip r:embed="rId8" cstate="email">
              <a:extLst>
                <a:ext uri="{BEBA8EAE-BF5A-486C-A8C5-ECC9F3942E4B}">
                  <a14:imgProps xmlns:a14="http://schemas.microsoft.com/office/drawing/2010/main">
                    <a14:imgLayer r:embed="rId9">
                      <a14:imgEffect>
                        <a14:colorTemperature colorTemp="6700"/>
                      </a14:imgEffect>
                    </a14:imgLayer>
                  </a14:imgProps>
                </a:ext>
                <a:ext uri="{28A0092B-C50C-407E-A947-70E740481C1C}">
                  <a14:useLocalDpi xmlns:a14="http://schemas.microsoft.com/office/drawing/2010/main" val="0"/>
                </a:ext>
              </a:extLst>
            </a:blip>
            <a:stretch>
              <a:fillRect/>
            </a:stretch>
          </p:blipFill>
          <p:spPr>
            <a:xfrm>
              <a:off x="451554" y="160867"/>
              <a:ext cx="795868" cy="711200"/>
            </a:xfrm>
            <a:prstGeom prst="rect">
              <a:avLst/>
            </a:prstGeom>
          </p:spPr>
        </p:pic>
      </p:grpSp>
      <p:sp>
        <p:nvSpPr>
          <p:cNvPr id="2" name="TextBox 1">
            <a:extLst>
              <a:ext uri="{FF2B5EF4-FFF2-40B4-BE49-F238E27FC236}">
                <a16:creationId xmlns:a16="http://schemas.microsoft.com/office/drawing/2014/main" id="{F6B09F3C-A470-4B19-8191-68C4E3707569}"/>
              </a:ext>
            </a:extLst>
          </p:cNvPr>
          <p:cNvSpPr txBox="1"/>
          <p:nvPr userDrawn="1"/>
        </p:nvSpPr>
        <p:spPr>
          <a:xfrm>
            <a:off x="4047067" y="6370156"/>
            <a:ext cx="4097867" cy="276999"/>
          </a:xfrm>
          <a:prstGeom prst="rect">
            <a:avLst/>
          </a:prstGeom>
          <a:noFill/>
        </p:spPr>
        <p:txBody>
          <a:bodyPr wrap="square" rtlCol="0">
            <a:spAutoFit/>
          </a:bodyPr>
          <a:lstStyle/>
          <a:p>
            <a:pPr algn="ctr"/>
            <a:r>
              <a:rPr lang="en-US" sz="1200" dirty="0">
                <a:solidFill>
                  <a:schemeClr val="tx2">
                    <a:lumMod val="20000"/>
                    <a:lumOff val="80000"/>
                  </a:schemeClr>
                </a:solidFill>
              </a:rPr>
              <a:t>The Cameron Group – Competition Sensitive</a:t>
            </a:r>
          </a:p>
        </p:txBody>
      </p:sp>
      <p:sp>
        <p:nvSpPr>
          <p:cNvPr id="12" name="Slide Number Placeholder 11">
            <a:extLst>
              <a:ext uri="{FF2B5EF4-FFF2-40B4-BE49-F238E27FC236}">
                <a16:creationId xmlns:a16="http://schemas.microsoft.com/office/drawing/2014/main" id="{CE526F12-A1F0-451C-8244-9F3A6D8072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2">
                    <a:lumMod val="20000"/>
                    <a:lumOff val="80000"/>
                  </a:schemeClr>
                </a:solidFill>
              </a:defRPr>
            </a:lvl1pPr>
          </a:lstStyle>
          <a:p>
            <a:fld id="{4F34616E-BA92-4398-AA6F-A3CA6C9FF975}" type="slidenum">
              <a:rPr lang="en-US" smtClean="0"/>
              <a:pPr/>
              <a:t>‹#›</a:t>
            </a:fld>
            <a:endParaRPr lang="en-US" dirty="0"/>
          </a:p>
        </p:txBody>
      </p:sp>
      <p:sp>
        <p:nvSpPr>
          <p:cNvPr id="13" name="Date Placeholder 6">
            <a:extLst>
              <a:ext uri="{FF2B5EF4-FFF2-40B4-BE49-F238E27FC236}">
                <a16:creationId xmlns:a16="http://schemas.microsoft.com/office/drawing/2014/main" id="{0799AD54-7384-4C1A-ADC8-BC447CE7312B}"/>
              </a:ext>
            </a:extLst>
          </p:cNvPr>
          <p:cNvSpPr txBox="1">
            <a:spLocks/>
          </p:cNvSpPr>
          <p:nvPr userDrawn="1"/>
        </p:nvSpPr>
        <p:spPr>
          <a:xfrm>
            <a:off x="838200" y="6355017"/>
            <a:ext cx="2014001"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tx2">
                    <a:lumMod val="20000"/>
                    <a:lumOff val="80000"/>
                  </a:schemeClr>
                </a:solidFill>
              </a:rPr>
              <a:t>16 Dec 2021</a:t>
            </a:r>
            <a:endParaRPr lang="en-US" dirty="0">
              <a:solidFill>
                <a:schemeClr val="tx2">
                  <a:lumMod val="20000"/>
                  <a:lumOff val="80000"/>
                </a:schemeClr>
              </a:solidFill>
            </a:endParaRPr>
          </a:p>
        </p:txBody>
      </p:sp>
    </p:spTree>
    <p:extLst>
      <p:ext uri="{BB962C8B-B14F-4D97-AF65-F5344CB8AC3E}">
        <p14:creationId xmlns:p14="http://schemas.microsoft.com/office/powerpoint/2010/main" val="476401848"/>
      </p:ext>
    </p:extLst>
  </p:cSld>
  <p:clrMap bg1="lt1" tx1="dk1" bg2="lt2" tx2="dk2" accent1="accent1" accent2="accent2" accent3="accent3" accent4="accent4" accent5="accent5" accent6="accent6" hlink="hlink" folHlink="folHlink"/>
  <p:sldLayoutIdLst>
    <p:sldLayoutId id="2147483823" r:id="rId1"/>
    <p:sldLayoutId id="2147483822" r:id="rId2"/>
    <p:sldLayoutId id="2147483834" r:id="rId3"/>
    <p:sldLayoutId id="2147483740" r:id="rId4"/>
    <p:sldLayoutId id="2147483835" r:id="rId5"/>
    <p:sldLayoutId id="2147483751" r:id="rId6"/>
  </p:sldLayoutIdLst>
  <p:hf hdr="0" ftr="0"/>
  <p:txStyles>
    <p:titleStyle>
      <a:lvl1pPr algn="l" defTabSz="914400" rtl="0" eaLnBrk="1" latinLnBrk="0" hangingPunct="1">
        <a:lnSpc>
          <a:spcPct val="90000"/>
        </a:lnSpc>
        <a:spcBef>
          <a:spcPct val="0"/>
        </a:spcBef>
        <a:buNone/>
        <a:defRPr sz="3600" kern="1200">
          <a:solidFill>
            <a:schemeClr val="tx2">
              <a:lumMod val="20000"/>
              <a:lumOff val="80000"/>
            </a:schemeClr>
          </a:solidFill>
          <a:latin typeface="Abadi" panose="020B06040201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20000"/>
              <a:lumOff val="80000"/>
            </a:schemeClr>
          </a:solidFill>
          <a:latin typeface="Abadi" panose="020B06040201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20000"/>
              <a:lumOff val="80000"/>
            </a:schemeClr>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20000"/>
              <a:lumOff val="80000"/>
            </a:schemeClr>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20000"/>
              <a:lumOff val="80000"/>
            </a:schemeClr>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20000"/>
              <a:lumOff val="80000"/>
            </a:schemeClr>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0.wdp"/><Relationship Id="rId5" Type="http://schemas.openxmlformats.org/officeDocument/2006/relationships/image" Target="../media/image11.png"/><Relationship Id="rId4" Type="http://schemas.microsoft.com/office/2007/relationships/hdphoto" Target="../media/hdphoto9.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93FA-14D4-492E-B935-D79535742D19}"/>
              </a:ext>
            </a:extLst>
          </p:cNvPr>
          <p:cNvSpPr>
            <a:spLocks noGrp="1"/>
          </p:cNvSpPr>
          <p:nvPr>
            <p:ph type="ctrTitle"/>
          </p:nvPr>
        </p:nvSpPr>
        <p:spPr>
          <a:xfrm>
            <a:off x="1524000" y="3615627"/>
            <a:ext cx="9144000" cy="1781192"/>
          </a:xfrm>
        </p:spPr>
        <p:txBody>
          <a:bodyPr>
            <a:normAutofit/>
          </a:bodyPr>
          <a:lstStyle/>
          <a:p>
            <a:pPr>
              <a:spcBef>
                <a:spcPts val="3000"/>
              </a:spcBef>
            </a:pPr>
            <a:r>
              <a:rPr lang="en-US" sz="6600" dirty="0">
                <a:solidFill>
                  <a:schemeClr val="tx2">
                    <a:lumMod val="20000"/>
                    <a:lumOff val="80000"/>
                  </a:schemeClr>
                </a:solidFill>
                <a:effectLst>
                  <a:outerShdw blurRad="50800" dist="38100" dir="5400000" algn="t" rotWithShape="0">
                    <a:prstClr val="black">
                      <a:alpha val="40000"/>
                    </a:prstClr>
                  </a:outerShdw>
                </a:effectLst>
              </a:rPr>
              <a:t>Nuclear Engineering</a:t>
            </a:r>
            <a:br>
              <a:rPr lang="en-US" sz="6600" dirty="0">
                <a:solidFill>
                  <a:schemeClr val="tx2">
                    <a:lumMod val="20000"/>
                    <a:lumOff val="80000"/>
                  </a:schemeClr>
                </a:solidFill>
                <a:effectLst>
                  <a:outerShdw blurRad="50800" dist="38100" dir="5400000" algn="t" rotWithShape="0">
                    <a:prstClr val="black">
                      <a:alpha val="40000"/>
                    </a:prstClr>
                  </a:outerShdw>
                </a:effectLst>
              </a:rPr>
            </a:br>
            <a:r>
              <a:rPr lang="en-US" sz="6600" dirty="0">
                <a:solidFill>
                  <a:schemeClr val="tx2">
                    <a:lumMod val="20000"/>
                    <a:lumOff val="80000"/>
                  </a:schemeClr>
                </a:solidFill>
                <a:effectLst>
                  <a:outerShdw blurRad="50800" dist="38100" dir="5400000" algn="t" rotWithShape="0">
                    <a:prstClr val="black">
                      <a:alpha val="40000"/>
                    </a:prstClr>
                  </a:outerShdw>
                </a:effectLst>
              </a:rPr>
              <a:t>Capabilities</a:t>
            </a:r>
          </a:p>
        </p:txBody>
      </p:sp>
      <p:sp>
        <p:nvSpPr>
          <p:cNvPr id="6" name="Slide Number Placeholder 5">
            <a:extLst>
              <a:ext uri="{FF2B5EF4-FFF2-40B4-BE49-F238E27FC236}">
                <a16:creationId xmlns:a16="http://schemas.microsoft.com/office/drawing/2014/main" id="{EF537C9A-8C0B-467B-B141-B730E54828E6}"/>
              </a:ext>
            </a:extLst>
          </p:cNvPr>
          <p:cNvSpPr>
            <a:spLocks noGrp="1"/>
          </p:cNvSpPr>
          <p:nvPr>
            <p:ph type="sldNum" sz="quarter" idx="12"/>
          </p:nvPr>
        </p:nvSpPr>
        <p:spPr/>
        <p:txBody>
          <a:bodyPr/>
          <a:lstStyle/>
          <a:p>
            <a:fld id="{716CD47A-C8B7-4B41-B2CC-D3A879D7394B}" type="slidenum">
              <a:rPr lang="en-US" smtClean="0"/>
              <a:pPr/>
              <a:t>1</a:t>
            </a:fld>
            <a:endParaRPr lang="en-US" dirty="0"/>
          </a:p>
        </p:txBody>
      </p:sp>
      <p:sp>
        <p:nvSpPr>
          <p:cNvPr id="5" name="TextBox 4">
            <a:extLst>
              <a:ext uri="{FF2B5EF4-FFF2-40B4-BE49-F238E27FC236}">
                <a16:creationId xmlns:a16="http://schemas.microsoft.com/office/drawing/2014/main" id="{135B0E1A-77C8-458F-A260-C7879B2A4EB0}"/>
              </a:ext>
            </a:extLst>
          </p:cNvPr>
          <p:cNvSpPr txBox="1"/>
          <p:nvPr/>
        </p:nvSpPr>
        <p:spPr>
          <a:xfrm>
            <a:off x="2612135" y="1604536"/>
            <a:ext cx="6967731" cy="461665"/>
          </a:xfrm>
          <a:prstGeom prst="rect">
            <a:avLst/>
          </a:prstGeom>
          <a:noFill/>
        </p:spPr>
        <p:txBody>
          <a:bodyPr wrap="square" rtlCol="0">
            <a:spAutoFit/>
          </a:bodyPr>
          <a:lstStyle/>
          <a:p>
            <a:pPr algn="ctr"/>
            <a:r>
              <a:rPr lang="en-US" sz="2400" dirty="0">
                <a:solidFill>
                  <a:schemeClr val="tx2">
                    <a:lumMod val="20000"/>
                    <a:lumOff val="80000"/>
                  </a:schemeClr>
                </a:solidFill>
                <a:latin typeface="Abadi" panose="020B0604020104020204" pitchFamily="34" charset="0"/>
                <a:cs typeface="Aldhabi" panose="020B0604020202020204" pitchFamily="2" charset="-78"/>
              </a:rPr>
              <a:t>Energy </a:t>
            </a:r>
            <a:r>
              <a:rPr lang="en-US" sz="2400" dirty="0">
                <a:solidFill>
                  <a:schemeClr val="tx2">
                    <a:lumMod val="20000"/>
                    <a:lumOff val="80000"/>
                  </a:schemeClr>
                </a:solidFill>
                <a:latin typeface="Georgia" panose="02040502050405020303" pitchFamily="18" charset="0"/>
                <a:cs typeface="Aldhabi" panose="020B0604020202020204" pitchFamily="2" charset="-78"/>
                <a:sym typeface="Symbol" panose="05050102010706020507" pitchFamily="18" charset="2"/>
              </a:rPr>
              <a:t>• </a:t>
            </a:r>
            <a:r>
              <a:rPr lang="en-US" sz="2400" dirty="0">
                <a:solidFill>
                  <a:schemeClr val="tx2">
                    <a:lumMod val="20000"/>
                    <a:lumOff val="80000"/>
                  </a:schemeClr>
                </a:solidFill>
                <a:latin typeface="Abadi" panose="020B0604020104020204" pitchFamily="34" charset="0"/>
                <a:cs typeface="Aldhabi" panose="020B0604020202020204" pitchFamily="2" charset="-78"/>
              </a:rPr>
              <a:t>Engineering </a:t>
            </a:r>
            <a:r>
              <a:rPr lang="en-US" sz="2400" dirty="0">
                <a:solidFill>
                  <a:schemeClr val="tx2">
                    <a:lumMod val="20000"/>
                    <a:lumOff val="80000"/>
                  </a:schemeClr>
                </a:solidFill>
                <a:latin typeface="Georgia" panose="02040502050405020303" pitchFamily="18" charset="0"/>
                <a:cs typeface="Aldhabi" panose="020B0604020202020204" pitchFamily="2" charset="-78"/>
                <a:sym typeface="Symbol" panose="05050102010706020507" pitchFamily="18" charset="2"/>
              </a:rPr>
              <a:t>• </a:t>
            </a:r>
            <a:r>
              <a:rPr lang="en-US" sz="2400" dirty="0">
                <a:solidFill>
                  <a:schemeClr val="tx2">
                    <a:lumMod val="20000"/>
                    <a:lumOff val="80000"/>
                  </a:schemeClr>
                </a:solidFill>
                <a:latin typeface="Abadi" panose="020B0604020104020204" pitchFamily="34" charset="0"/>
                <a:cs typeface="Aldhabi" panose="020B0604020202020204" pitchFamily="2" charset="-78"/>
              </a:rPr>
              <a:t>Education </a:t>
            </a:r>
            <a:r>
              <a:rPr lang="en-US" sz="2400" dirty="0">
                <a:solidFill>
                  <a:schemeClr val="tx2">
                    <a:lumMod val="20000"/>
                    <a:lumOff val="80000"/>
                  </a:schemeClr>
                </a:solidFill>
                <a:latin typeface="Georgia" panose="02040502050405020303" pitchFamily="18" charset="0"/>
                <a:cs typeface="Aldhabi" panose="020B0604020202020204" pitchFamily="2" charset="-78"/>
                <a:sym typeface="Symbol" panose="05050102010706020507" pitchFamily="18" charset="2"/>
              </a:rPr>
              <a:t>•</a:t>
            </a:r>
            <a:r>
              <a:rPr lang="en-US" sz="2400" dirty="0">
                <a:solidFill>
                  <a:schemeClr val="tx2">
                    <a:lumMod val="20000"/>
                    <a:lumOff val="80000"/>
                  </a:schemeClr>
                </a:solidFill>
                <a:latin typeface="Abadi" panose="020B0604020104020204" pitchFamily="34" charset="0"/>
                <a:cs typeface="Aldhabi" panose="020B0604020202020204" pitchFamily="2" charset="-78"/>
                <a:sym typeface="Symbol" panose="05050102010706020507" pitchFamily="18" charset="2"/>
              </a:rPr>
              <a:t> </a:t>
            </a:r>
            <a:r>
              <a:rPr lang="en-US" sz="2400" dirty="0">
                <a:solidFill>
                  <a:schemeClr val="tx2">
                    <a:lumMod val="20000"/>
                    <a:lumOff val="80000"/>
                  </a:schemeClr>
                </a:solidFill>
                <a:latin typeface="Abadi" panose="020B0604020104020204" pitchFamily="34" charset="0"/>
                <a:cs typeface="Aldhabi" panose="020B0604020202020204" pitchFamily="2" charset="-78"/>
              </a:rPr>
              <a:t>Environment</a:t>
            </a:r>
          </a:p>
        </p:txBody>
      </p:sp>
    </p:spTree>
    <p:extLst>
      <p:ext uri="{BB962C8B-B14F-4D97-AF65-F5344CB8AC3E}">
        <p14:creationId xmlns:p14="http://schemas.microsoft.com/office/powerpoint/2010/main" val="2971426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a:xfrm>
            <a:off x="686808" y="1230963"/>
            <a:ext cx="11505191" cy="659561"/>
          </a:xfrm>
        </p:spPr>
        <p:txBody>
          <a:bodyPr/>
          <a:lstStyle/>
          <a:p>
            <a:pPr algn="ctr"/>
            <a:r>
              <a:rPr lang="en-US" spc="200" dirty="0"/>
              <a:t>The Cameron Group</a:t>
            </a:r>
            <a:endParaRPr lang="en-US" b="1" spc="200" dirty="0"/>
          </a:p>
        </p:txBody>
      </p:sp>
      <p:sp>
        <p:nvSpPr>
          <p:cNvPr id="2" name="Content Placeholder 1">
            <a:extLst>
              <a:ext uri="{FF2B5EF4-FFF2-40B4-BE49-F238E27FC236}">
                <a16:creationId xmlns:a16="http://schemas.microsoft.com/office/drawing/2014/main" id="{18D36D62-D46E-457F-8CF7-23639D5085B8}"/>
              </a:ext>
            </a:extLst>
          </p:cNvPr>
          <p:cNvSpPr>
            <a:spLocks noGrp="1"/>
          </p:cNvSpPr>
          <p:nvPr>
            <p:ph idx="1"/>
          </p:nvPr>
        </p:nvSpPr>
        <p:spPr>
          <a:xfrm>
            <a:off x="1308462" y="2146227"/>
            <a:ext cx="9575076" cy="3954420"/>
          </a:xfrm>
        </p:spPr>
        <p:txBody>
          <a:bodyPr>
            <a:normAutofit/>
          </a:bodyPr>
          <a:lstStyle/>
          <a:p>
            <a:pPr marL="0" indent="0" algn="ctr">
              <a:buNone/>
            </a:pPr>
            <a:r>
              <a:rPr lang="en-US" sz="2800" dirty="0"/>
              <a:t>A veteran-owned small business </a:t>
            </a:r>
          </a:p>
          <a:p>
            <a:pPr marL="0" indent="0" algn="ctr">
              <a:spcBef>
                <a:spcPts val="0"/>
              </a:spcBef>
              <a:buNone/>
            </a:pPr>
            <a:r>
              <a:rPr lang="en-US" sz="2800" dirty="0"/>
              <a:t>of networked subject matter experts...</a:t>
            </a:r>
          </a:p>
          <a:p>
            <a:pPr marL="0" indent="0" algn="ctr">
              <a:buNone/>
            </a:pPr>
            <a:r>
              <a:rPr lang="en-US" sz="2800" dirty="0"/>
              <a:t> ...specializing in Nuclear and Space systems...</a:t>
            </a:r>
          </a:p>
          <a:p>
            <a:pPr marL="0" indent="0" algn="ctr">
              <a:buNone/>
            </a:pPr>
            <a:r>
              <a:rPr lang="en-US" sz="2800" dirty="0"/>
              <a:t>...many of whom are world-class </a:t>
            </a:r>
          </a:p>
          <a:p>
            <a:pPr marL="0" indent="0" algn="ctr">
              <a:spcBef>
                <a:spcPts val="0"/>
              </a:spcBef>
              <a:buNone/>
            </a:pPr>
            <a:r>
              <a:rPr lang="en-US" sz="2800" dirty="0"/>
              <a:t>experts in their field.</a:t>
            </a:r>
          </a:p>
          <a:p>
            <a:pPr marL="0" indent="0" algn="ctr">
              <a:buNone/>
            </a:pPr>
            <a:r>
              <a:rPr lang="en-US" sz="2800" dirty="0"/>
              <a:t>Operating since 1994, incorporated in 2004,</a:t>
            </a:r>
          </a:p>
          <a:p>
            <a:pPr marL="0" indent="0" algn="ctr">
              <a:spcBef>
                <a:spcPts val="0"/>
              </a:spcBef>
              <a:buNone/>
            </a:pPr>
            <a:r>
              <a:rPr lang="en-US" sz="2800" dirty="0"/>
              <a:t>headquartered in Silicon Valley.</a:t>
            </a:r>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2</a:t>
            </a:fld>
            <a:endParaRPr lang="en-US" dirty="0"/>
          </a:p>
        </p:txBody>
      </p:sp>
    </p:spTree>
    <p:extLst>
      <p:ext uri="{BB962C8B-B14F-4D97-AF65-F5344CB8AC3E}">
        <p14:creationId xmlns:p14="http://schemas.microsoft.com/office/powerpoint/2010/main" val="3499329541"/>
      </p:ext>
    </p:extLst>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a:xfrm>
            <a:off x="838200" y="1508878"/>
            <a:ext cx="10515600" cy="659561"/>
          </a:xfrm>
        </p:spPr>
        <p:txBody>
          <a:bodyPr/>
          <a:lstStyle/>
          <a:p>
            <a:pPr algn="ctr"/>
            <a:r>
              <a:rPr lang="en-US" sz="4800" spc="200" dirty="0"/>
              <a:t>Nuclear Engineering Specialties</a:t>
            </a:r>
          </a:p>
        </p:txBody>
      </p:sp>
      <p:sp>
        <p:nvSpPr>
          <p:cNvPr id="7" name="Content Placeholder 6">
            <a:extLst>
              <a:ext uri="{FF2B5EF4-FFF2-40B4-BE49-F238E27FC236}">
                <a16:creationId xmlns:a16="http://schemas.microsoft.com/office/drawing/2014/main" id="{FFA18AE7-7AA3-4D10-95AB-1927E697D7F7}"/>
              </a:ext>
            </a:extLst>
          </p:cNvPr>
          <p:cNvSpPr>
            <a:spLocks noGrp="1"/>
          </p:cNvSpPr>
          <p:nvPr>
            <p:ph idx="1"/>
          </p:nvPr>
        </p:nvSpPr>
        <p:spPr>
          <a:xfrm>
            <a:off x="1670493" y="2737144"/>
            <a:ext cx="8851013" cy="2524204"/>
          </a:xfrm>
        </p:spPr>
        <p:txBody>
          <a:bodyPr>
            <a:noAutofit/>
          </a:bodyPr>
          <a:lstStyle/>
          <a:p>
            <a:pPr marL="0" indent="0" algn="ctr">
              <a:buNone/>
            </a:pPr>
            <a:r>
              <a:rPr lang="en-US" sz="2800" dirty="0"/>
              <a:t>Engineering Support &amp; Expert Consulting</a:t>
            </a:r>
          </a:p>
          <a:p>
            <a:pPr marL="0" indent="0" algn="ctr">
              <a:buNone/>
            </a:pPr>
            <a:r>
              <a:rPr lang="en-US" sz="2800" dirty="0"/>
              <a:t>Design Review Support</a:t>
            </a:r>
          </a:p>
          <a:p>
            <a:pPr marL="0" indent="0" algn="ctr">
              <a:buNone/>
            </a:pPr>
            <a:r>
              <a:rPr lang="en-US" sz="2800" dirty="0"/>
              <a:t>Requirements Management Support</a:t>
            </a:r>
          </a:p>
          <a:p>
            <a:pPr marL="0" indent="0" algn="ctr">
              <a:buNone/>
            </a:pPr>
            <a:r>
              <a:rPr lang="en-US" sz="2800" dirty="0"/>
              <a:t>Licensing</a:t>
            </a:r>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3</a:t>
            </a:fld>
            <a:endParaRPr lang="en-US" dirty="0"/>
          </a:p>
        </p:txBody>
      </p:sp>
    </p:spTree>
    <p:extLst>
      <p:ext uri="{BB962C8B-B14F-4D97-AF65-F5344CB8AC3E}">
        <p14:creationId xmlns:p14="http://schemas.microsoft.com/office/powerpoint/2010/main" val="86032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p:txBody>
          <a:bodyPr/>
          <a:lstStyle/>
          <a:p>
            <a:r>
              <a:rPr lang="en-US" spc="200" dirty="0">
                <a:solidFill>
                  <a:schemeClr val="tx2">
                    <a:lumMod val="20000"/>
                    <a:lumOff val="80000"/>
                  </a:schemeClr>
                </a:solidFill>
              </a:rPr>
              <a:t>Engineering Support &amp; Expert Consulting</a:t>
            </a:r>
          </a:p>
        </p:txBody>
      </p:sp>
      <p:sp>
        <p:nvSpPr>
          <p:cNvPr id="7" name="Content Placeholder 6">
            <a:extLst>
              <a:ext uri="{FF2B5EF4-FFF2-40B4-BE49-F238E27FC236}">
                <a16:creationId xmlns:a16="http://schemas.microsoft.com/office/drawing/2014/main" id="{FFA18AE7-7AA3-4D10-95AB-1927E697D7F7}"/>
              </a:ext>
            </a:extLst>
          </p:cNvPr>
          <p:cNvSpPr>
            <a:spLocks noGrp="1"/>
          </p:cNvSpPr>
          <p:nvPr>
            <p:ph idx="1"/>
          </p:nvPr>
        </p:nvSpPr>
        <p:spPr>
          <a:xfrm>
            <a:off x="1241410" y="2105802"/>
            <a:ext cx="6272757" cy="3699459"/>
          </a:xfrm>
        </p:spPr>
        <p:txBody>
          <a:bodyPr>
            <a:noAutofit/>
          </a:bodyPr>
          <a:lstStyle/>
          <a:p>
            <a:r>
              <a:rPr lang="en-US" sz="2800" dirty="0">
                <a:solidFill>
                  <a:schemeClr val="tx2">
                    <a:lumMod val="20000"/>
                    <a:lumOff val="80000"/>
                  </a:schemeClr>
                </a:solidFill>
              </a:rPr>
              <a:t>Nuclear design/development manpower acquisition</a:t>
            </a:r>
          </a:p>
          <a:p>
            <a:r>
              <a:rPr lang="en-US" sz="2800" dirty="0">
                <a:solidFill>
                  <a:schemeClr val="tx2">
                    <a:lumMod val="20000"/>
                    <a:lumOff val="80000"/>
                  </a:schemeClr>
                </a:solidFill>
              </a:rPr>
              <a:t>Expert consultant contributions in core physics, analysis, simulation, etc.</a:t>
            </a:r>
          </a:p>
          <a:p>
            <a:r>
              <a:rPr lang="en-US" sz="2800" dirty="0">
                <a:solidFill>
                  <a:schemeClr val="tx2">
                    <a:lumMod val="20000"/>
                    <a:lumOff val="80000"/>
                  </a:schemeClr>
                </a:solidFill>
              </a:rPr>
              <a:t>Reactor design services</a:t>
            </a:r>
          </a:p>
          <a:p>
            <a:r>
              <a:rPr lang="en-US" sz="2800" dirty="0">
                <a:solidFill>
                  <a:schemeClr val="tx2">
                    <a:lumMod val="20000"/>
                    <a:lumOff val="80000"/>
                  </a:schemeClr>
                </a:solidFill>
              </a:rPr>
              <a:t>Nuclear plant engineering management</a:t>
            </a:r>
          </a:p>
          <a:p>
            <a:r>
              <a:rPr lang="en-US" sz="2800" dirty="0">
                <a:solidFill>
                  <a:schemeClr val="tx2">
                    <a:lumMod val="20000"/>
                    <a:lumOff val="80000"/>
                  </a:schemeClr>
                </a:solidFill>
              </a:rPr>
              <a:t>Reactor materials science</a:t>
            </a:r>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4</a:t>
            </a:fld>
            <a:endParaRPr lang="en-US" dirty="0"/>
          </a:p>
        </p:txBody>
      </p:sp>
      <p:sp>
        <p:nvSpPr>
          <p:cNvPr id="8" name="TextBox 7">
            <a:extLst>
              <a:ext uri="{FF2B5EF4-FFF2-40B4-BE49-F238E27FC236}">
                <a16:creationId xmlns:a16="http://schemas.microsoft.com/office/drawing/2014/main" id="{3B439718-95F9-447D-9013-00E412DBF346}"/>
              </a:ext>
            </a:extLst>
          </p:cNvPr>
          <p:cNvSpPr txBox="1"/>
          <p:nvPr/>
        </p:nvSpPr>
        <p:spPr>
          <a:xfrm>
            <a:off x="9733926" y="294572"/>
            <a:ext cx="1815743" cy="523220"/>
          </a:xfrm>
          <a:prstGeom prst="rect">
            <a:avLst/>
          </a:prstGeom>
          <a:noFill/>
        </p:spPr>
        <p:txBody>
          <a:bodyPr wrap="square" rtlCol="0">
            <a:spAutoFit/>
          </a:bodyPr>
          <a:lstStyle/>
          <a:p>
            <a:r>
              <a:rPr lang="en-US" sz="2800" dirty="0">
                <a:solidFill>
                  <a:schemeClr val="tx2">
                    <a:lumMod val="20000"/>
                    <a:lumOff val="80000"/>
                  </a:schemeClr>
                </a:solidFill>
              </a:rPr>
              <a:t>Specialties</a:t>
            </a:r>
          </a:p>
        </p:txBody>
      </p:sp>
      <p:pic>
        <p:nvPicPr>
          <p:cNvPr id="11" name="Picture 10">
            <a:extLst>
              <a:ext uri="{FF2B5EF4-FFF2-40B4-BE49-F238E27FC236}">
                <a16:creationId xmlns:a16="http://schemas.microsoft.com/office/drawing/2014/main" id="{0D64BF95-E768-43BD-8797-387B217EAEE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694" b="93140" l="6809" r="96383">
                        <a14:foregroundMark x1="53121" y1="4222" x2="78227" y2="3782"/>
                        <a14:foregroundMark x1="78227" y1="3782" x2="86879" y2="3782"/>
                        <a14:foregroundMark x1="86879" y1="3782" x2="93262" y2="8091"/>
                        <a14:foregroundMark x1="93262" y1="8091" x2="91064" y2="21724"/>
                        <a14:foregroundMark x1="52270" y1="3694" x2="73262" y2="3782"/>
                        <a14:foregroundMark x1="96383" y1="3870" x2="96099" y2="22691"/>
                        <a14:foregroundMark x1="6879" y1="28056" x2="7305" y2="54969"/>
                        <a14:foregroundMark x1="6950" y1="64380" x2="7021" y2="91645"/>
                        <a14:foregroundMark x1="37801" y1="92964" x2="46525" y2="93228"/>
                        <a14:foregroundMark x1="46525" y1="93228" x2="61206" y2="93140"/>
                        <a14:foregroundMark x1="61206" y1="93140" x2="68156" y2="88566"/>
                        <a14:foregroundMark x1="68156" y1="88566" x2="69078" y2="73087"/>
                        <a14:foregroundMark x1="35248" y1="41073" x2="35532" y2="48989"/>
                        <a14:foregroundMark x1="35532" y1="48989" x2="35532" y2="48989"/>
                      </a14:backgroundRemoval>
                    </a14:imgEffect>
                    <a14:imgEffect>
                      <a14:saturation sat="105000"/>
                    </a14:imgEffect>
                    <a14:imgEffect>
                      <a14:brightnessContrast bright="-76000"/>
                    </a14:imgEffect>
                  </a14:imgLayer>
                </a14:imgProps>
              </a:ext>
              <a:ext uri="{28A0092B-C50C-407E-A947-70E740481C1C}">
                <a14:useLocalDpi xmlns:a14="http://schemas.microsoft.com/office/drawing/2010/main" val="0"/>
              </a:ext>
            </a:extLst>
          </a:blip>
          <a:srcRect l="-1" r="16441"/>
          <a:stretch/>
        </p:blipFill>
        <p:spPr>
          <a:xfrm>
            <a:off x="7237560" y="1732588"/>
            <a:ext cx="4954440" cy="4781251"/>
          </a:xfrm>
          <a:prstGeom prst="rect">
            <a:avLst/>
          </a:prstGeom>
        </p:spPr>
      </p:pic>
      <p:grpSp>
        <p:nvGrpSpPr>
          <p:cNvPr id="12" name="Group 11">
            <a:extLst>
              <a:ext uri="{FF2B5EF4-FFF2-40B4-BE49-F238E27FC236}">
                <a16:creationId xmlns:a16="http://schemas.microsoft.com/office/drawing/2014/main" id="{A8071333-6C48-46E0-BF93-5A8B99B10B9A}"/>
              </a:ext>
            </a:extLst>
          </p:cNvPr>
          <p:cNvGrpSpPr/>
          <p:nvPr/>
        </p:nvGrpSpPr>
        <p:grpSpPr>
          <a:xfrm>
            <a:off x="7441776" y="2318532"/>
            <a:ext cx="4753824" cy="3218668"/>
            <a:chOff x="837980" y="0"/>
            <a:chExt cx="10128950" cy="6858000"/>
          </a:xfrm>
        </p:grpSpPr>
        <p:pic>
          <p:nvPicPr>
            <p:cNvPr id="13" name="Picture 12">
              <a:extLst>
                <a:ext uri="{FF2B5EF4-FFF2-40B4-BE49-F238E27FC236}">
                  <a16:creationId xmlns:a16="http://schemas.microsoft.com/office/drawing/2014/main" id="{BE53CB51-B7ED-482A-843A-7D33B14D697A}"/>
                </a:ext>
              </a:extLst>
            </p:cNvPr>
            <p:cNvPicPr>
              <a:picLocks noChangeAspect="1"/>
            </p:cNvPicPr>
            <p:nvPr/>
          </p:nvPicPr>
          <p:blipFill>
            <a:blip r:embed="rId5">
              <a:lum bright="-10000"/>
              <a:extLst>
                <a:ext uri="{BEBA8EAE-BF5A-486C-A8C5-ECC9F3942E4B}">
                  <a14:imgProps xmlns:a14="http://schemas.microsoft.com/office/drawing/2010/main">
                    <a14:imgLayer r:embed="rId6">
                      <a14:imgEffect>
                        <a14:backgroundRemoval t="2405" b="92385" l="611" r="97151">
                          <a14:foregroundMark x1="18860" y1="15331" x2="36431" y2="17735"/>
                          <a14:foregroundMark x1="36431" y1="17735" x2="36567" y2="17836"/>
                          <a14:foregroundMark x1="19267" y1="13928" x2="26730" y2="17335"/>
                          <a14:foregroundMark x1="26730" y1="17335" x2="33582" y2="17234"/>
                          <a14:foregroundMark x1="33582" y1="17234" x2="19064" y2="15832"/>
                          <a14:foregroundMark x1="19064" y1="15832" x2="19471" y2="15932"/>
                          <a14:foregroundMark x1="9498" y1="8116" x2="12551" y2="15832"/>
                          <a14:foregroundMark x1="12551" y1="15832" x2="14315" y2="8918"/>
                          <a14:foregroundMark x1="14315" y1="8918" x2="10041" y2="7415"/>
                          <a14:foregroundMark x1="8684" y1="22445" x2="7938" y2="52705"/>
                          <a14:foregroundMark x1="7938" y1="52705" x2="9498" y2="61222"/>
                          <a14:foregroundMark x1="9498" y1="61222" x2="14247" y2="59920"/>
                          <a14:foregroundMark x1="14247" y1="59920" x2="14315" y2="50200"/>
                          <a14:foregroundMark x1="14315" y1="50200" x2="12687" y2="49399"/>
                          <a14:foregroundMark x1="10583" y1="2705" x2="14179" y2="3307"/>
                          <a14:foregroundMark x1="2103" y1="63828" x2="18589" y2="65431"/>
                          <a14:foregroundMark x1="4206" y1="69138" x2="19674" y2="70641"/>
                          <a14:foregroundMark x1="19674" y1="70641" x2="20217" y2="70641"/>
                          <a14:foregroundMark x1="1018" y1="63527" x2="9430" y2="69840"/>
                          <a14:foregroundMark x1="9430" y1="69840" x2="16011" y2="70441"/>
                          <a14:foregroundMark x1="16011" y1="70441" x2="21235" y2="68437"/>
                          <a14:foregroundMark x1="21235" y1="68437" x2="19335" y2="64228"/>
                          <a14:foregroundMark x1="611" y1="63627" x2="1357" y2="71643"/>
                          <a14:foregroundMark x1="1357" y1="71643" x2="2985" y2="72545"/>
                          <a14:foregroundMark x1="16757" y1="63828" x2="23134" y2="66633"/>
                          <a14:foregroundMark x1="23134" y1="66633" x2="21574" y2="71543"/>
                          <a14:foregroundMark x1="21845" y1="79459" x2="25373" y2="91082"/>
                          <a14:foregroundMark x1="25373" y1="91082" x2="30122" y2="92685"/>
                          <a14:foregroundMark x1="30122" y1="92685" x2="35075" y2="91583"/>
                          <a14:foregroundMark x1="35075" y1="91583" x2="35550" y2="84168"/>
                          <a14:foregroundMark x1="35550" y1="84168" x2="27883" y2="80762"/>
                          <a14:foregroundMark x1="85075" y1="15230" x2="90706" y2="15631"/>
                          <a14:foregroundMark x1="90706" y1="15631" x2="94098" y2="21543"/>
                          <a14:foregroundMark x1="94098" y1="21543" x2="90366" y2="27555"/>
                          <a14:foregroundMark x1="90366" y1="27555" x2="83311" y2="29960"/>
                          <a14:foregroundMark x1="83311" y1="29960" x2="80801" y2="20641"/>
                          <a14:foregroundMark x1="80801" y1="20641" x2="84125" y2="16934"/>
                          <a14:foregroundMark x1="94708" y1="14529" x2="97151" y2="30561"/>
                          <a14:foregroundMark x1="83175" y1="40281" x2="83718" y2="49299"/>
                          <a14:foregroundMark x1="83921" y1="55210" x2="89756" y2="55210"/>
                          <a14:foregroundMark x1="89756" y1="55210" x2="86431" y2="92385"/>
                          <a14:foregroundMark x1="86431" y1="92385" x2="83853" y2="58417"/>
                          <a14:foregroundMark x1="83853" y1="58417" x2="84057" y2="55812"/>
                          <a14:foregroundMark x1="83582" y1="68537" x2="83582" y2="90080"/>
                          <a14:foregroundMark x1="60312" y1="90782" x2="70760" y2="90080"/>
                          <a14:foregroundMark x1="70760" y1="90080" x2="74220" y2="91984"/>
                          <a14:backgroundMark x1="69810" y1="14228" x2="70421" y2="21844"/>
                          <a14:backgroundMark x1="70421" y1="21844" x2="75305" y2="22445"/>
                          <a14:backgroundMark x1="75305" y1="22445" x2="69878" y2="15731"/>
                          <a14:backgroundMark x1="69878" y1="19739" x2="71642" y2="22745"/>
                        </a14:backgroundRemoval>
                      </a14:imgEffect>
                    </a14:imgLayer>
                  </a14:imgProps>
                </a:ext>
                <a:ext uri="{28A0092B-C50C-407E-A947-70E740481C1C}">
                  <a14:useLocalDpi xmlns:a14="http://schemas.microsoft.com/office/drawing/2010/main" val="0"/>
                </a:ext>
              </a:extLst>
            </a:blip>
            <a:stretch>
              <a:fillRect/>
            </a:stretch>
          </p:blipFill>
          <p:spPr>
            <a:xfrm>
              <a:off x="837980" y="0"/>
              <a:ext cx="10128950" cy="6858000"/>
            </a:xfrm>
            <a:prstGeom prst="rect">
              <a:avLst/>
            </a:prstGeom>
          </p:spPr>
        </p:pic>
        <p:pic>
          <p:nvPicPr>
            <p:cNvPr id="14" name="Picture 13">
              <a:extLst>
                <a:ext uri="{FF2B5EF4-FFF2-40B4-BE49-F238E27FC236}">
                  <a16:creationId xmlns:a16="http://schemas.microsoft.com/office/drawing/2014/main" id="{DC8BB276-0FED-44D8-B5D1-6BEF0831142E}"/>
                </a:ext>
              </a:extLst>
            </p:cNvPr>
            <p:cNvPicPr>
              <a:picLocks noChangeAspect="1"/>
            </p:cNvPicPr>
            <p:nvPr/>
          </p:nvPicPr>
          <p:blipFill>
            <a:blip r:embed="rId7">
              <a:lum bright="-10000"/>
              <a:extLst>
                <a:ext uri="{28A0092B-C50C-407E-A947-70E740481C1C}">
                  <a14:useLocalDpi xmlns:a14="http://schemas.microsoft.com/office/drawing/2010/main" val="0"/>
                </a:ext>
              </a:extLst>
            </a:blip>
            <a:stretch>
              <a:fillRect/>
            </a:stretch>
          </p:blipFill>
          <p:spPr>
            <a:xfrm>
              <a:off x="7817525" y="740197"/>
              <a:ext cx="748300" cy="470958"/>
            </a:xfrm>
            <a:prstGeom prst="rect">
              <a:avLst/>
            </a:prstGeom>
          </p:spPr>
        </p:pic>
      </p:grpSp>
    </p:spTree>
    <p:extLst>
      <p:ext uri="{BB962C8B-B14F-4D97-AF65-F5344CB8AC3E}">
        <p14:creationId xmlns:p14="http://schemas.microsoft.com/office/powerpoint/2010/main" val="1013280632"/>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a:xfrm>
            <a:off x="838200" y="1058534"/>
            <a:ext cx="10515600" cy="659561"/>
          </a:xfrm>
        </p:spPr>
        <p:txBody>
          <a:bodyPr/>
          <a:lstStyle/>
          <a:p>
            <a:r>
              <a:rPr lang="en-US" spc="200" dirty="0"/>
              <a:t>Design Review Support</a:t>
            </a:r>
          </a:p>
        </p:txBody>
      </p:sp>
      <p:sp>
        <p:nvSpPr>
          <p:cNvPr id="7" name="Content Placeholder 6">
            <a:extLst>
              <a:ext uri="{FF2B5EF4-FFF2-40B4-BE49-F238E27FC236}">
                <a16:creationId xmlns:a16="http://schemas.microsoft.com/office/drawing/2014/main" id="{FFA18AE7-7AA3-4D10-95AB-1927E697D7F7}"/>
              </a:ext>
            </a:extLst>
          </p:cNvPr>
          <p:cNvSpPr>
            <a:spLocks noGrp="1"/>
          </p:cNvSpPr>
          <p:nvPr>
            <p:ph idx="1"/>
          </p:nvPr>
        </p:nvSpPr>
        <p:spPr>
          <a:xfrm>
            <a:off x="1256575" y="1845046"/>
            <a:ext cx="8965327" cy="3954420"/>
          </a:xfrm>
        </p:spPr>
        <p:txBody>
          <a:bodyPr>
            <a:noAutofit/>
          </a:bodyPr>
          <a:lstStyle/>
          <a:p>
            <a:r>
              <a:rPr lang="en-US" sz="2800" dirty="0"/>
              <a:t>Review that requirements cover NRC &amp; IAEA standards</a:t>
            </a:r>
          </a:p>
          <a:p>
            <a:r>
              <a:rPr lang="en-US" sz="2800" dirty="0"/>
              <a:t>Trace specifications to ensure complete coverage of requirements</a:t>
            </a:r>
          </a:p>
          <a:p>
            <a:r>
              <a:rPr lang="en-US" sz="2800" dirty="0"/>
              <a:t>Review concepts, plans, and design details</a:t>
            </a:r>
          </a:p>
          <a:p>
            <a:r>
              <a:rPr lang="en-US" sz="2800" dirty="0"/>
              <a:t>Review development and equipment specifications for complete coverage</a:t>
            </a:r>
          </a:p>
          <a:p>
            <a:r>
              <a:rPr lang="en-US" sz="2800" dirty="0"/>
              <a:t>Review as-built equipment</a:t>
            </a:r>
          </a:p>
          <a:p>
            <a:r>
              <a:rPr lang="en-US" sz="2800" dirty="0"/>
              <a:t>Perform/review Safety analysis</a:t>
            </a:r>
          </a:p>
          <a:p>
            <a:endParaRPr lang="en-US" sz="2800" dirty="0"/>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5</a:t>
            </a:fld>
            <a:endParaRPr lang="en-US" dirty="0"/>
          </a:p>
        </p:txBody>
      </p:sp>
      <p:sp>
        <p:nvSpPr>
          <p:cNvPr id="8" name="TextBox 7">
            <a:extLst>
              <a:ext uri="{FF2B5EF4-FFF2-40B4-BE49-F238E27FC236}">
                <a16:creationId xmlns:a16="http://schemas.microsoft.com/office/drawing/2014/main" id="{BA32CC2E-FE64-4DBB-89CF-C85502F638A0}"/>
              </a:ext>
            </a:extLst>
          </p:cNvPr>
          <p:cNvSpPr txBox="1"/>
          <p:nvPr/>
        </p:nvSpPr>
        <p:spPr>
          <a:xfrm>
            <a:off x="9733926" y="294572"/>
            <a:ext cx="1815743" cy="523220"/>
          </a:xfrm>
          <a:prstGeom prst="rect">
            <a:avLst/>
          </a:prstGeom>
          <a:noFill/>
        </p:spPr>
        <p:txBody>
          <a:bodyPr wrap="square" rtlCol="0">
            <a:spAutoFit/>
          </a:bodyPr>
          <a:lstStyle/>
          <a:p>
            <a:r>
              <a:rPr lang="en-US" sz="2800" dirty="0">
                <a:solidFill>
                  <a:schemeClr val="tx2">
                    <a:lumMod val="20000"/>
                    <a:lumOff val="80000"/>
                  </a:schemeClr>
                </a:solidFill>
              </a:rPr>
              <a:t>Specialties</a:t>
            </a:r>
          </a:p>
        </p:txBody>
      </p:sp>
    </p:spTree>
    <p:extLst>
      <p:ext uri="{BB962C8B-B14F-4D97-AF65-F5344CB8AC3E}">
        <p14:creationId xmlns:p14="http://schemas.microsoft.com/office/powerpoint/2010/main" val="2304509266"/>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p:txBody>
          <a:bodyPr/>
          <a:lstStyle/>
          <a:p>
            <a:r>
              <a:rPr lang="en-US" spc="200" dirty="0"/>
              <a:t>Requirements Management Support</a:t>
            </a:r>
          </a:p>
        </p:txBody>
      </p:sp>
      <p:sp>
        <p:nvSpPr>
          <p:cNvPr id="7" name="Content Placeholder 6">
            <a:extLst>
              <a:ext uri="{FF2B5EF4-FFF2-40B4-BE49-F238E27FC236}">
                <a16:creationId xmlns:a16="http://schemas.microsoft.com/office/drawing/2014/main" id="{FFA18AE7-7AA3-4D10-95AB-1927E697D7F7}"/>
              </a:ext>
            </a:extLst>
          </p:cNvPr>
          <p:cNvSpPr>
            <a:spLocks noGrp="1"/>
          </p:cNvSpPr>
          <p:nvPr>
            <p:ph idx="1"/>
          </p:nvPr>
        </p:nvSpPr>
        <p:spPr>
          <a:xfrm>
            <a:off x="1256576" y="2146227"/>
            <a:ext cx="7354024" cy="3954420"/>
          </a:xfrm>
        </p:spPr>
        <p:txBody>
          <a:bodyPr>
            <a:noAutofit/>
          </a:bodyPr>
          <a:lstStyle/>
          <a:p>
            <a:r>
              <a:rPr lang="en-US" sz="2800" dirty="0"/>
              <a:t>Implementing requirements management system (RMS) </a:t>
            </a:r>
          </a:p>
          <a:p>
            <a:pPr lvl="1"/>
            <a:r>
              <a:rPr lang="en-US" sz="2400" dirty="0"/>
              <a:t>Automated, computer-based</a:t>
            </a:r>
          </a:p>
          <a:p>
            <a:pPr lvl="1"/>
            <a:r>
              <a:rPr lang="en-US" sz="2400" dirty="0"/>
              <a:t>Reduces human error</a:t>
            </a:r>
          </a:p>
          <a:p>
            <a:r>
              <a:rPr lang="en-US" sz="2800" dirty="0"/>
              <a:t>Customization of RMS database and report formats </a:t>
            </a:r>
          </a:p>
          <a:p>
            <a:r>
              <a:rPr lang="en-US" sz="2800" dirty="0"/>
              <a:t>Generating System Requirements</a:t>
            </a:r>
          </a:p>
          <a:p>
            <a:r>
              <a:rPr lang="en-US" sz="2800" dirty="0"/>
              <a:t>Entering requirements &amp; design details at each stage</a:t>
            </a:r>
          </a:p>
          <a:p>
            <a:endParaRPr lang="en-US" sz="2800" dirty="0"/>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6</a:t>
            </a:fld>
            <a:endParaRPr lang="en-US" dirty="0"/>
          </a:p>
        </p:txBody>
      </p:sp>
      <p:sp>
        <p:nvSpPr>
          <p:cNvPr id="8" name="TextBox 7">
            <a:extLst>
              <a:ext uri="{FF2B5EF4-FFF2-40B4-BE49-F238E27FC236}">
                <a16:creationId xmlns:a16="http://schemas.microsoft.com/office/drawing/2014/main" id="{368A2500-CF63-4338-AA80-EFFA4985D514}"/>
              </a:ext>
            </a:extLst>
          </p:cNvPr>
          <p:cNvSpPr txBox="1"/>
          <p:nvPr/>
        </p:nvSpPr>
        <p:spPr>
          <a:xfrm>
            <a:off x="9733926" y="294572"/>
            <a:ext cx="1815743" cy="523220"/>
          </a:xfrm>
          <a:prstGeom prst="rect">
            <a:avLst/>
          </a:prstGeom>
          <a:noFill/>
        </p:spPr>
        <p:txBody>
          <a:bodyPr wrap="square" rtlCol="0">
            <a:spAutoFit/>
          </a:bodyPr>
          <a:lstStyle/>
          <a:p>
            <a:r>
              <a:rPr lang="en-US" sz="2800" dirty="0">
                <a:solidFill>
                  <a:schemeClr val="tx2">
                    <a:lumMod val="20000"/>
                    <a:lumOff val="80000"/>
                  </a:schemeClr>
                </a:solidFill>
              </a:rPr>
              <a:t>Specialties</a:t>
            </a:r>
          </a:p>
        </p:txBody>
      </p:sp>
      <p:pic>
        <p:nvPicPr>
          <p:cNvPr id="9" name="Picture 8" descr="A person wearing glasses&#10;&#10;Description automatically generated with medium confidence">
            <a:extLst>
              <a:ext uri="{FF2B5EF4-FFF2-40B4-BE49-F238E27FC236}">
                <a16:creationId xmlns:a16="http://schemas.microsoft.com/office/drawing/2014/main" id="{7A873A68-F40F-49C3-93A0-0686E28F01E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694097" y="1792332"/>
            <a:ext cx="1280160" cy="1280160"/>
          </a:xfrm>
          <a:custGeom>
            <a:avLst/>
            <a:gdLst>
              <a:gd name="connsiteX0" fmla="*/ 640080 w 1280160"/>
              <a:gd name="connsiteY0" fmla="*/ 0 h 1280160"/>
              <a:gd name="connsiteX1" fmla="*/ 1280160 w 1280160"/>
              <a:gd name="connsiteY1" fmla="*/ 640080 h 1280160"/>
              <a:gd name="connsiteX2" fmla="*/ 640080 w 1280160"/>
              <a:gd name="connsiteY2" fmla="*/ 1280160 h 1280160"/>
              <a:gd name="connsiteX3" fmla="*/ 0 w 1280160"/>
              <a:gd name="connsiteY3" fmla="*/ 640080 h 1280160"/>
              <a:gd name="connsiteX4" fmla="*/ 640080 w 1280160"/>
              <a:gd name="connsiteY4" fmla="*/ 0 h 128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60" h="1280160">
                <a:moveTo>
                  <a:pt x="640080" y="0"/>
                </a:moveTo>
                <a:cubicBezTo>
                  <a:pt x="993586" y="0"/>
                  <a:pt x="1280160" y="286574"/>
                  <a:pt x="1280160" y="640080"/>
                </a:cubicBezTo>
                <a:cubicBezTo>
                  <a:pt x="1280160" y="993586"/>
                  <a:pt x="993586" y="1280160"/>
                  <a:pt x="640080" y="1280160"/>
                </a:cubicBezTo>
                <a:cubicBezTo>
                  <a:pt x="286574" y="1280160"/>
                  <a:pt x="0" y="993586"/>
                  <a:pt x="0" y="640080"/>
                </a:cubicBezTo>
                <a:cubicBezTo>
                  <a:pt x="0" y="286574"/>
                  <a:pt x="286574" y="0"/>
                  <a:pt x="640080" y="0"/>
                </a:cubicBezTo>
                <a:close/>
              </a:path>
            </a:pathLst>
          </a:custGeom>
        </p:spPr>
      </p:pic>
      <p:sp>
        <p:nvSpPr>
          <p:cNvPr id="10" name="Rectangle 23">
            <a:extLst>
              <a:ext uri="{FF2B5EF4-FFF2-40B4-BE49-F238E27FC236}">
                <a16:creationId xmlns:a16="http://schemas.microsoft.com/office/drawing/2014/main" id="{F0359DF1-54A3-462F-B7D2-AEC4DE4C0378}"/>
              </a:ext>
            </a:extLst>
          </p:cNvPr>
          <p:cNvSpPr>
            <a:spLocks noChangeArrowheads="1"/>
          </p:cNvSpPr>
          <p:nvPr/>
        </p:nvSpPr>
        <p:spPr bwMode="auto">
          <a:xfrm>
            <a:off x="8843031" y="3072492"/>
            <a:ext cx="298229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400" dirty="0">
                <a:solidFill>
                  <a:schemeClr val="tx2">
                    <a:lumMod val="20000"/>
                    <a:lumOff val="80000"/>
                  </a:schemeClr>
                </a:solidFill>
              </a:rPr>
              <a:t>Dr. Bill Webster</a:t>
            </a:r>
          </a:p>
          <a:p>
            <a:pPr algn="ctr"/>
            <a:r>
              <a:rPr lang="en-US" dirty="0">
                <a:solidFill>
                  <a:schemeClr val="tx2">
                    <a:lumMod val="20000"/>
                    <a:lumOff val="80000"/>
                  </a:schemeClr>
                </a:solidFill>
              </a:rPr>
              <a:t>EVP, Business Processes and Systems Engineering</a:t>
            </a:r>
          </a:p>
          <a:p>
            <a:pPr marL="169863" indent="-169863">
              <a:spcBef>
                <a:spcPts val="1200"/>
              </a:spcBef>
              <a:buFont typeface="Arial" panose="020B0604020202020204" pitchFamily="34" charset="0"/>
              <a:buChar char="•"/>
            </a:pPr>
            <a:r>
              <a:rPr lang="en-US" dirty="0">
                <a:solidFill>
                  <a:schemeClr val="tx2">
                    <a:lumMod val="20000"/>
                    <a:lumOff val="80000"/>
                  </a:schemeClr>
                </a:solidFill>
              </a:rPr>
              <a:t>Requirements Generation</a:t>
            </a:r>
          </a:p>
          <a:p>
            <a:pPr marL="169863" indent="-169863">
              <a:buFont typeface="Arial" panose="020B0604020202020204" pitchFamily="34" charset="0"/>
              <a:buChar char="•"/>
            </a:pPr>
            <a:r>
              <a:rPr lang="en-US" dirty="0">
                <a:solidFill>
                  <a:schemeClr val="tx2">
                    <a:lumMod val="20000"/>
                    <a:lumOff val="80000"/>
                  </a:schemeClr>
                </a:solidFill>
              </a:rPr>
              <a:t>Requirements Management</a:t>
            </a:r>
          </a:p>
          <a:p>
            <a:pPr marL="169863" indent="-169863">
              <a:buFont typeface="Arial" panose="020B0604020202020204" pitchFamily="34" charset="0"/>
              <a:buChar char="•"/>
            </a:pPr>
            <a:r>
              <a:rPr lang="en-US" dirty="0">
                <a:solidFill>
                  <a:schemeClr val="tx2">
                    <a:lumMod val="20000"/>
                    <a:lumOff val="80000"/>
                  </a:schemeClr>
                </a:solidFill>
              </a:rPr>
              <a:t>System Architecture</a:t>
            </a:r>
          </a:p>
          <a:p>
            <a:pPr marL="169863" indent="-169863">
              <a:buFont typeface="Arial" panose="020B0604020202020204" pitchFamily="34" charset="0"/>
              <a:buChar char="•"/>
            </a:pPr>
            <a:r>
              <a:rPr lang="en-US" dirty="0">
                <a:solidFill>
                  <a:schemeClr val="tx2">
                    <a:lumMod val="20000"/>
                    <a:lumOff val="80000"/>
                  </a:schemeClr>
                </a:solidFill>
              </a:rPr>
              <a:t>Process Definition</a:t>
            </a:r>
          </a:p>
          <a:p>
            <a:pPr marL="169863" indent="-169863">
              <a:buFont typeface="Arial" panose="020B0604020202020204" pitchFamily="34" charset="0"/>
              <a:buChar char="•"/>
            </a:pPr>
            <a:endParaRPr lang="en-US" dirty="0">
              <a:solidFill>
                <a:schemeClr val="tx2">
                  <a:lumMod val="20000"/>
                  <a:lumOff val="80000"/>
                </a:schemeClr>
              </a:solidFill>
            </a:endParaRPr>
          </a:p>
        </p:txBody>
      </p:sp>
    </p:spTree>
    <p:extLst>
      <p:ext uri="{BB962C8B-B14F-4D97-AF65-F5344CB8AC3E}">
        <p14:creationId xmlns:p14="http://schemas.microsoft.com/office/powerpoint/2010/main" val="2608879473"/>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a:xfrm>
            <a:off x="686809" y="1230963"/>
            <a:ext cx="11367816" cy="659561"/>
          </a:xfrm>
        </p:spPr>
        <p:txBody>
          <a:bodyPr/>
          <a:lstStyle/>
          <a:p>
            <a:r>
              <a:rPr lang="en-US" spc="200" dirty="0"/>
              <a:t>Requirements Management Support (cont’d)</a:t>
            </a:r>
          </a:p>
        </p:txBody>
      </p:sp>
      <p:sp>
        <p:nvSpPr>
          <p:cNvPr id="7" name="Content Placeholder 6">
            <a:extLst>
              <a:ext uri="{FF2B5EF4-FFF2-40B4-BE49-F238E27FC236}">
                <a16:creationId xmlns:a16="http://schemas.microsoft.com/office/drawing/2014/main" id="{FFA18AE7-7AA3-4D10-95AB-1927E697D7F7}"/>
              </a:ext>
            </a:extLst>
          </p:cNvPr>
          <p:cNvSpPr>
            <a:spLocks noGrp="1"/>
          </p:cNvSpPr>
          <p:nvPr>
            <p:ph idx="1"/>
          </p:nvPr>
        </p:nvSpPr>
        <p:spPr>
          <a:xfrm>
            <a:off x="1256574" y="2146227"/>
            <a:ext cx="8601989" cy="3954420"/>
          </a:xfrm>
        </p:spPr>
        <p:txBody>
          <a:bodyPr>
            <a:noAutofit/>
          </a:bodyPr>
          <a:lstStyle/>
          <a:p>
            <a:r>
              <a:rPr lang="en-US" sz="2800" dirty="0"/>
              <a:t>Generating Equipment Requirements </a:t>
            </a:r>
          </a:p>
          <a:p>
            <a:r>
              <a:rPr lang="en-US" sz="2800" dirty="0"/>
              <a:t>Demonstrating 100% traceability coverage through each stage from requirements to as-built</a:t>
            </a:r>
          </a:p>
          <a:p>
            <a:r>
              <a:rPr lang="en-US" sz="2800" dirty="0"/>
              <a:t>Updating RMS Database to track changes at any stage and reverifying 100% traceability coverage</a:t>
            </a:r>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7</a:t>
            </a:fld>
            <a:endParaRPr lang="en-US" dirty="0"/>
          </a:p>
        </p:txBody>
      </p:sp>
      <p:sp>
        <p:nvSpPr>
          <p:cNvPr id="8" name="TextBox 7">
            <a:extLst>
              <a:ext uri="{FF2B5EF4-FFF2-40B4-BE49-F238E27FC236}">
                <a16:creationId xmlns:a16="http://schemas.microsoft.com/office/drawing/2014/main" id="{A8AB2D7A-2F70-4CEE-ACAC-69689C2437B2}"/>
              </a:ext>
            </a:extLst>
          </p:cNvPr>
          <p:cNvSpPr txBox="1"/>
          <p:nvPr/>
        </p:nvSpPr>
        <p:spPr>
          <a:xfrm>
            <a:off x="9733926" y="294572"/>
            <a:ext cx="1815743" cy="523220"/>
          </a:xfrm>
          <a:prstGeom prst="rect">
            <a:avLst/>
          </a:prstGeom>
          <a:noFill/>
        </p:spPr>
        <p:txBody>
          <a:bodyPr wrap="square" rtlCol="0">
            <a:spAutoFit/>
          </a:bodyPr>
          <a:lstStyle/>
          <a:p>
            <a:r>
              <a:rPr lang="en-US" sz="2800" dirty="0">
                <a:solidFill>
                  <a:schemeClr val="tx2">
                    <a:lumMod val="20000"/>
                    <a:lumOff val="80000"/>
                  </a:schemeClr>
                </a:solidFill>
              </a:rPr>
              <a:t>Specialties</a:t>
            </a:r>
          </a:p>
        </p:txBody>
      </p:sp>
    </p:spTree>
    <p:extLst>
      <p:ext uri="{BB962C8B-B14F-4D97-AF65-F5344CB8AC3E}">
        <p14:creationId xmlns:p14="http://schemas.microsoft.com/office/powerpoint/2010/main" val="2944651430"/>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CA2A47-ACCD-4109-B221-C18439A6FF8D}"/>
              </a:ext>
            </a:extLst>
          </p:cNvPr>
          <p:cNvSpPr>
            <a:spLocks noGrp="1"/>
          </p:cNvSpPr>
          <p:nvPr>
            <p:ph type="title"/>
          </p:nvPr>
        </p:nvSpPr>
        <p:spPr/>
        <p:txBody>
          <a:bodyPr/>
          <a:lstStyle/>
          <a:p>
            <a:r>
              <a:rPr lang="en-US" spc="200" dirty="0"/>
              <a:t>Licensing</a:t>
            </a:r>
          </a:p>
        </p:txBody>
      </p:sp>
      <p:sp>
        <p:nvSpPr>
          <p:cNvPr id="7" name="Content Placeholder 6">
            <a:extLst>
              <a:ext uri="{FF2B5EF4-FFF2-40B4-BE49-F238E27FC236}">
                <a16:creationId xmlns:a16="http://schemas.microsoft.com/office/drawing/2014/main" id="{FFA18AE7-7AA3-4D10-95AB-1927E697D7F7}"/>
              </a:ext>
            </a:extLst>
          </p:cNvPr>
          <p:cNvSpPr>
            <a:spLocks noGrp="1"/>
          </p:cNvSpPr>
          <p:nvPr>
            <p:ph idx="1"/>
          </p:nvPr>
        </p:nvSpPr>
        <p:spPr>
          <a:xfrm>
            <a:off x="1256575" y="2146227"/>
            <a:ext cx="8975690" cy="3954420"/>
          </a:xfrm>
        </p:spPr>
        <p:txBody>
          <a:bodyPr>
            <a:noAutofit/>
          </a:bodyPr>
          <a:lstStyle/>
          <a:p>
            <a:r>
              <a:rPr lang="en-US" sz="2800" dirty="0"/>
              <a:t>Demonstrate design, development and as-built equipment description traceability back to 100 % coverage of standards &amp; requirements</a:t>
            </a:r>
          </a:p>
          <a:p>
            <a:r>
              <a:rPr lang="en-US" sz="2800" dirty="0"/>
              <a:t>Building license support</a:t>
            </a:r>
          </a:p>
          <a:p>
            <a:r>
              <a:rPr lang="en-US" sz="2800" dirty="0"/>
              <a:t>Operating license support</a:t>
            </a:r>
          </a:p>
          <a:p>
            <a:endParaRPr lang="en-US" sz="2800" dirty="0"/>
          </a:p>
        </p:txBody>
      </p:sp>
      <p:sp>
        <p:nvSpPr>
          <p:cNvPr id="4" name="Slide Number Placeholder 3">
            <a:extLst>
              <a:ext uri="{FF2B5EF4-FFF2-40B4-BE49-F238E27FC236}">
                <a16:creationId xmlns:a16="http://schemas.microsoft.com/office/drawing/2014/main" id="{751DBE25-1CF8-4A40-91CA-58F412513B2D}"/>
              </a:ext>
            </a:extLst>
          </p:cNvPr>
          <p:cNvSpPr>
            <a:spLocks noGrp="1"/>
          </p:cNvSpPr>
          <p:nvPr>
            <p:ph type="sldNum" sz="quarter" idx="12"/>
          </p:nvPr>
        </p:nvSpPr>
        <p:spPr/>
        <p:txBody>
          <a:bodyPr/>
          <a:lstStyle/>
          <a:p>
            <a:fld id="{FAD90DD3-28B2-47D9-A7A7-836B92042BDA}" type="slidenum">
              <a:rPr lang="en-US" smtClean="0"/>
              <a:t>8</a:t>
            </a:fld>
            <a:endParaRPr lang="en-US" dirty="0"/>
          </a:p>
        </p:txBody>
      </p:sp>
      <p:sp>
        <p:nvSpPr>
          <p:cNvPr id="8" name="TextBox 7">
            <a:extLst>
              <a:ext uri="{FF2B5EF4-FFF2-40B4-BE49-F238E27FC236}">
                <a16:creationId xmlns:a16="http://schemas.microsoft.com/office/drawing/2014/main" id="{05CE711F-0A5B-4DEA-865D-2085E5E4166A}"/>
              </a:ext>
            </a:extLst>
          </p:cNvPr>
          <p:cNvSpPr txBox="1"/>
          <p:nvPr/>
        </p:nvSpPr>
        <p:spPr>
          <a:xfrm>
            <a:off x="9733926" y="294572"/>
            <a:ext cx="1815743" cy="523220"/>
          </a:xfrm>
          <a:prstGeom prst="rect">
            <a:avLst/>
          </a:prstGeom>
          <a:noFill/>
        </p:spPr>
        <p:txBody>
          <a:bodyPr wrap="square" rtlCol="0">
            <a:spAutoFit/>
          </a:bodyPr>
          <a:lstStyle/>
          <a:p>
            <a:r>
              <a:rPr lang="en-US" sz="2800" dirty="0">
                <a:solidFill>
                  <a:schemeClr val="tx2">
                    <a:lumMod val="20000"/>
                    <a:lumOff val="80000"/>
                  </a:schemeClr>
                </a:solidFill>
              </a:rPr>
              <a:t>Specialties</a:t>
            </a:r>
          </a:p>
        </p:txBody>
      </p:sp>
    </p:spTree>
    <p:extLst>
      <p:ext uri="{BB962C8B-B14F-4D97-AF65-F5344CB8AC3E}">
        <p14:creationId xmlns:p14="http://schemas.microsoft.com/office/powerpoint/2010/main" val="137893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2759-01DB-43AD-8F84-B6878C0F7CD6}"/>
              </a:ext>
            </a:extLst>
          </p:cNvPr>
          <p:cNvSpPr>
            <a:spLocks noGrp="1"/>
          </p:cNvSpPr>
          <p:nvPr>
            <p:ph type="title"/>
          </p:nvPr>
        </p:nvSpPr>
        <p:spPr/>
        <p:txBody>
          <a:bodyPr vert="horz" lIns="91440" tIns="45720" rIns="91440" bIns="45720" rtlCol="0" anchor="ctr">
            <a:noAutofit/>
          </a:bodyPr>
          <a:lstStyle/>
          <a:p>
            <a:r>
              <a:rPr lang="en-US" spc="200" dirty="0"/>
              <a:t>Nuclear Subject Matter Experts</a:t>
            </a:r>
          </a:p>
        </p:txBody>
      </p:sp>
      <p:sp>
        <p:nvSpPr>
          <p:cNvPr id="5" name="Slide Number Placeholder 4">
            <a:extLst>
              <a:ext uri="{FF2B5EF4-FFF2-40B4-BE49-F238E27FC236}">
                <a16:creationId xmlns:a16="http://schemas.microsoft.com/office/drawing/2014/main" id="{D8E1616E-8913-4F18-B61B-60BA41C03BD5}"/>
              </a:ext>
            </a:extLst>
          </p:cNvPr>
          <p:cNvSpPr>
            <a:spLocks noGrp="1"/>
          </p:cNvSpPr>
          <p:nvPr>
            <p:ph type="sldNum" sz="quarter" idx="12"/>
          </p:nvPr>
        </p:nvSpPr>
        <p:spPr/>
        <p:txBody>
          <a:bodyPr/>
          <a:lstStyle/>
          <a:p>
            <a:fld id="{FAD90DD3-28B2-47D9-A7A7-836B92042BDA}" type="slidenum">
              <a:rPr lang="en-US" smtClean="0"/>
              <a:t>9</a:t>
            </a:fld>
            <a:endParaRPr lang="en-US" dirty="0"/>
          </a:p>
        </p:txBody>
      </p:sp>
      <p:sp>
        <p:nvSpPr>
          <p:cNvPr id="7" name="Rectangle 15">
            <a:extLst>
              <a:ext uri="{FF2B5EF4-FFF2-40B4-BE49-F238E27FC236}">
                <a16:creationId xmlns:a16="http://schemas.microsoft.com/office/drawing/2014/main" id="{94F96E6D-7011-4A30-AC80-A9A57612D161}"/>
              </a:ext>
            </a:extLst>
          </p:cNvPr>
          <p:cNvSpPr>
            <a:spLocks noChangeArrowheads="1"/>
          </p:cNvSpPr>
          <p:nvPr/>
        </p:nvSpPr>
        <p:spPr bwMode="auto">
          <a:xfrm>
            <a:off x="2914824" y="2190844"/>
            <a:ext cx="3244676"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3200" dirty="0">
                <a:solidFill>
                  <a:schemeClr val="tx2">
                    <a:lumMod val="20000"/>
                    <a:lumOff val="80000"/>
                  </a:schemeClr>
                </a:solidFill>
              </a:rPr>
              <a:t>Dr. Ned Britt</a:t>
            </a:r>
          </a:p>
          <a:p>
            <a:r>
              <a:rPr lang="en-US" sz="2000" dirty="0">
                <a:solidFill>
                  <a:schemeClr val="tx2">
                    <a:lumMod val="20000"/>
                    <a:lumOff val="80000"/>
                  </a:schemeClr>
                </a:solidFill>
              </a:rPr>
              <a:t>Chief Scientist,</a:t>
            </a:r>
          </a:p>
          <a:p>
            <a:r>
              <a:rPr lang="en-US" sz="2000" dirty="0">
                <a:solidFill>
                  <a:schemeClr val="tx2">
                    <a:lumMod val="20000"/>
                    <a:lumOff val="80000"/>
                  </a:schemeClr>
                </a:solidFill>
              </a:rPr>
              <a:t>CTO</a:t>
            </a:r>
          </a:p>
          <a:p>
            <a:pPr marL="173038" indent="-173038">
              <a:spcBef>
                <a:spcPts val="1200"/>
              </a:spcBef>
              <a:buFont typeface="Arial" panose="020B0604020202020204" pitchFamily="34" charset="0"/>
              <a:buChar char="•"/>
            </a:pPr>
            <a:r>
              <a:rPr lang="en-US" sz="2000" dirty="0">
                <a:solidFill>
                  <a:schemeClr val="tx2">
                    <a:lumMod val="20000"/>
                    <a:lumOff val="80000"/>
                  </a:schemeClr>
                </a:solidFill>
              </a:rPr>
              <a:t>Analytical Research</a:t>
            </a:r>
          </a:p>
          <a:p>
            <a:pPr marL="173038" indent="-173038">
              <a:buFont typeface="Arial" panose="020B0604020202020204" pitchFamily="34" charset="0"/>
              <a:buChar char="•"/>
            </a:pPr>
            <a:r>
              <a:rPr lang="en-US" sz="2000" dirty="0">
                <a:solidFill>
                  <a:schemeClr val="tx2">
                    <a:lumMod val="20000"/>
                    <a:lumOff val="80000"/>
                  </a:schemeClr>
                </a:solidFill>
              </a:rPr>
              <a:t>Nuclear Design</a:t>
            </a:r>
          </a:p>
          <a:p>
            <a:pPr marL="173038" indent="-173038">
              <a:buFont typeface="Arial" panose="020B0604020202020204" pitchFamily="34" charset="0"/>
              <a:buChar char="•"/>
            </a:pPr>
            <a:r>
              <a:rPr lang="en-US" sz="2000" dirty="0">
                <a:solidFill>
                  <a:schemeClr val="tx2">
                    <a:lumMod val="20000"/>
                    <a:lumOff val="80000"/>
                  </a:schemeClr>
                </a:solidFill>
              </a:rPr>
              <a:t>Laboratory Testing</a:t>
            </a:r>
          </a:p>
          <a:p>
            <a:pPr marL="173038" indent="-173038">
              <a:buFont typeface="Arial" panose="020B0604020202020204" pitchFamily="34" charset="0"/>
              <a:buChar char="•"/>
            </a:pPr>
            <a:r>
              <a:rPr lang="en-US" sz="2000" dirty="0">
                <a:solidFill>
                  <a:schemeClr val="tx2">
                    <a:lumMod val="20000"/>
                    <a:lumOff val="80000"/>
                  </a:schemeClr>
                </a:solidFill>
              </a:rPr>
              <a:t>Compact Modular Reactors</a:t>
            </a:r>
          </a:p>
          <a:p>
            <a:pPr marL="173038" indent="-173038">
              <a:buFont typeface="Arial" panose="020B0604020202020204" pitchFamily="34" charset="0"/>
              <a:buChar char="•"/>
            </a:pPr>
            <a:r>
              <a:rPr lang="en-US" sz="2000" dirty="0">
                <a:solidFill>
                  <a:schemeClr val="tx2">
                    <a:lumMod val="20000"/>
                    <a:lumOff val="80000"/>
                  </a:schemeClr>
                </a:solidFill>
              </a:rPr>
              <a:t>High Temperature Materials Technology</a:t>
            </a:r>
          </a:p>
          <a:p>
            <a:pPr marL="173038" indent="-173038">
              <a:buFont typeface="Arial" panose="020B0604020202020204" pitchFamily="34" charset="0"/>
              <a:buChar char="•"/>
            </a:pPr>
            <a:r>
              <a:rPr lang="en-US" sz="2000" dirty="0">
                <a:solidFill>
                  <a:schemeClr val="tx2">
                    <a:lumMod val="20000"/>
                    <a:lumOff val="80000"/>
                  </a:schemeClr>
                </a:solidFill>
              </a:rPr>
              <a:t>Molten Salt Cooling</a:t>
            </a:r>
          </a:p>
          <a:p>
            <a:pPr marL="173038" indent="-173038">
              <a:buFont typeface="Arial" panose="020B0604020202020204" pitchFamily="34" charset="0"/>
              <a:buChar char="•"/>
            </a:pPr>
            <a:r>
              <a:rPr lang="en-US" sz="2000" dirty="0">
                <a:solidFill>
                  <a:schemeClr val="tx2">
                    <a:lumMod val="20000"/>
                    <a:lumOff val="80000"/>
                  </a:schemeClr>
                </a:solidFill>
              </a:rPr>
              <a:t>Advanced Fuel Cladding</a:t>
            </a:r>
          </a:p>
          <a:p>
            <a:endParaRPr lang="en-US" sz="2400" dirty="0">
              <a:solidFill>
                <a:schemeClr val="tx2">
                  <a:lumMod val="20000"/>
                  <a:lumOff val="80000"/>
                </a:schemeClr>
              </a:solidFill>
            </a:endParaRPr>
          </a:p>
        </p:txBody>
      </p:sp>
      <p:pic>
        <p:nvPicPr>
          <p:cNvPr id="22" name="Picture 21">
            <a:extLst>
              <a:ext uri="{FF2B5EF4-FFF2-40B4-BE49-F238E27FC236}">
                <a16:creationId xmlns:a16="http://schemas.microsoft.com/office/drawing/2014/main" id="{6D5C98C6-A710-4FFF-A57A-D1DFDC6B8D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213858" y="2177965"/>
            <a:ext cx="1554480" cy="1554480"/>
          </a:xfrm>
          <a:custGeom>
            <a:avLst/>
            <a:gdLst>
              <a:gd name="connsiteX0" fmla="*/ 777240 w 1554480"/>
              <a:gd name="connsiteY0" fmla="*/ 0 h 1554480"/>
              <a:gd name="connsiteX1" fmla="*/ 1554480 w 1554480"/>
              <a:gd name="connsiteY1" fmla="*/ 777240 h 1554480"/>
              <a:gd name="connsiteX2" fmla="*/ 777240 w 1554480"/>
              <a:gd name="connsiteY2" fmla="*/ 1554480 h 1554480"/>
              <a:gd name="connsiteX3" fmla="*/ 0 w 1554480"/>
              <a:gd name="connsiteY3" fmla="*/ 777240 h 1554480"/>
              <a:gd name="connsiteX4" fmla="*/ 777240 w 1554480"/>
              <a:gd name="connsiteY4" fmla="*/ 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a:moveTo>
                  <a:pt x="777240" y="0"/>
                </a:moveTo>
                <a:cubicBezTo>
                  <a:pt x="1206498" y="0"/>
                  <a:pt x="1554480" y="347982"/>
                  <a:pt x="1554480" y="777240"/>
                </a:cubicBezTo>
                <a:cubicBezTo>
                  <a:pt x="1554480" y="1206498"/>
                  <a:pt x="1206498" y="1554480"/>
                  <a:pt x="777240" y="1554480"/>
                </a:cubicBezTo>
                <a:cubicBezTo>
                  <a:pt x="347982" y="1554480"/>
                  <a:pt x="0" y="1206498"/>
                  <a:pt x="0" y="777240"/>
                </a:cubicBezTo>
                <a:cubicBezTo>
                  <a:pt x="0" y="347982"/>
                  <a:pt x="347982" y="0"/>
                  <a:pt x="77724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0946E691-F3D3-4C2A-9D12-7A6C17CF9523}"/>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6305733" y="2190843"/>
            <a:ext cx="1554480" cy="155448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5">
            <a:extLst>
              <a:ext uri="{FF2B5EF4-FFF2-40B4-BE49-F238E27FC236}">
                <a16:creationId xmlns:a16="http://schemas.microsoft.com/office/drawing/2014/main" id="{4CD8C080-0AF6-44A7-A0E0-F9A1C424BFB4}"/>
              </a:ext>
            </a:extLst>
          </p:cNvPr>
          <p:cNvSpPr>
            <a:spLocks noChangeArrowheads="1"/>
          </p:cNvSpPr>
          <p:nvPr/>
        </p:nvSpPr>
        <p:spPr bwMode="auto">
          <a:xfrm>
            <a:off x="8006446" y="2190844"/>
            <a:ext cx="3126352" cy="381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3200" dirty="0">
                <a:solidFill>
                  <a:schemeClr val="tx2">
                    <a:lumMod val="20000"/>
                    <a:lumOff val="80000"/>
                  </a:schemeClr>
                </a:solidFill>
              </a:rPr>
              <a:t>Dr. Saleem Drera</a:t>
            </a:r>
          </a:p>
          <a:p>
            <a:r>
              <a:rPr lang="en-US" sz="2000" dirty="0">
                <a:solidFill>
                  <a:schemeClr val="tx2">
                    <a:lumMod val="20000"/>
                    <a:lumOff val="80000"/>
                  </a:schemeClr>
                </a:solidFill>
              </a:rPr>
              <a:t>VP Nuclear Consulting, Deputy CTO</a:t>
            </a:r>
          </a:p>
          <a:p>
            <a:pPr marL="228600" indent="-228600">
              <a:spcBef>
                <a:spcPts val="1200"/>
              </a:spcBef>
              <a:buFont typeface="Arial" panose="020B0604020202020204" pitchFamily="34" charset="0"/>
              <a:buChar char="•"/>
            </a:pPr>
            <a:r>
              <a:rPr lang="en-US" sz="2000" dirty="0">
                <a:solidFill>
                  <a:schemeClr val="tx2">
                    <a:lumMod val="20000"/>
                    <a:lumOff val="80000"/>
                  </a:schemeClr>
                </a:solidFill>
              </a:rPr>
              <a:t>Nuclear Design</a:t>
            </a:r>
          </a:p>
          <a:p>
            <a:pPr marL="228600" indent="-228600">
              <a:buFont typeface="Arial" panose="020B0604020202020204" pitchFamily="34" charset="0"/>
              <a:buChar char="•"/>
            </a:pPr>
            <a:r>
              <a:rPr lang="en-US" sz="2000" dirty="0">
                <a:solidFill>
                  <a:schemeClr val="tx2">
                    <a:lumMod val="20000"/>
                    <a:lumOff val="80000"/>
                  </a:schemeClr>
                </a:solidFill>
              </a:rPr>
              <a:t>Core Physics</a:t>
            </a:r>
          </a:p>
          <a:p>
            <a:pPr marL="228600" indent="-228600">
              <a:buFont typeface="Arial" panose="020B0604020202020204" pitchFamily="34" charset="0"/>
              <a:buChar char="•"/>
            </a:pPr>
            <a:r>
              <a:rPr lang="en-US" sz="2000" dirty="0">
                <a:solidFill>
                  <a:schemeClr val="tx2">
                    <a:lumMod val="20000"/>
                    <a:lumOff val="80000"/>
                  </a:schemeClr>
                </a:solidFill>
              </a:rPr>
              <a:t>Criticality and Shielding</a:t>
            </a:r>
          </a:p>
          <a:p>
            <a:pPr marL="228600" indent="-228600">
              <a:buFont typeface="Arial" panose="020B0604020202020204" pitchFamily="34" charset="0"/>
              <a:buChar char="•"/>
            </a:pPr>
            <a:r>
              <a:rPr lang="en-US" sz="2000" dirty="0">
                <a:solidFill>
                  <a:schemeClr val="tx2">
                    <a:lumMod val="20000"/>
                    <a:lumOff val="80000"/>
                  </a:schemeClr>
                </a:solidFill>
              </a:rPr>
              <a:t>Design Simulation</a:t>
            </a:r>
          </a:p>
          <a:p>
            <a:pPr marL="228600" indent="-228600">
              <a:buFont typeface="Arial" panose="020B0604020202020204" pitchFamily="34" charset="0"/>
              <a:buChar char="•"/>
            </a:pPr>
            <a:r>
              <a:rPr lang="en-US" sz="2000" dirty="0">
                <a:solidFill>
                  <a:schemeClr val="tx2">
                    <a:lumMod val="20000"/>
                    <a:lumOff val="80000"/>
                  </a:schemeClr>
                </a:solidFill>
              </a:rPr>
              <a:t>Design Analysis</a:t>
            </a:r>
          </a:p>
          <a:p>
            <a:pPr marL="228600" indent="-228600">
              <a:buFont typeface="Arial" panose="020B0604020202020204" pitchFamily="34" charset="0"/>
              <a:buChar char="•"/>
            </a:pPr>
            <a:r>
              <a:rPr lang="en-US" sz="2000" dirty="0">
                <a:solidFill>
                  <a:schemeClr val="tx2">
                    <a:lumMod val="20000"/>
                    <a:lumOff val="80000"/>
                  </a:schemeClr>
                </a:solidFill>
              </a:rPr>
              <a:t>Structural Analysis</a:t>
            </a:r>
          </a:p>
          <a:p>
            <a:pPr marL="228600" indent="-228600">
              <a:buFont typeface="Arial" panose="020B0604020202020204" pitchFamily="34" charset="0"/>
              <a:buChar char="•"/>
            </a:pPr>
            <a:r>
              <a:rPr lang="en-US" sz="2000" dirty="0">
                <a:solidFill>
                  <a:schemeClr val="tx2">
                    <a:lumMod val="20000"/>
                    <a:lumOff val="80000"/>
                  </a:schemeClr>
                </a:solidFill>
              </a:rPr>
              <a:t>Laboratory/Irradiation Design and Testing</a:t>
            </a:r>
          </a:p>
        </p:txBody>
      </p:sp>
    </p:spTree>
    <p:extLst>
      <p:ext uri="{BB962C8B-B14F-4D97-AF65-F5344CB8AC3E}">
        <p14:creationId xmlns:p14="http://schemas.microsoft.com/office/powerpoint/2010/main" val="60880054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2759-01DB-43AD-8F84-B6878C0F7CD6}"/>
              </a:ext>
            </a:extLst>
          </p:cNvPr>
          <p:cNvSpPr>
            <a:spLocks noGrp="1"/>
          </p:cNvSpPr>
          <p:nvPr>
            <p:ph type="title"/>
          </p:nvPr>
        </p:nvSpPr>
        <p:spPr/>
        <p:txBody>
          <a:bodyPr vert="horz" lIns="91440" tIns="45720" rIns="91440" bIns="45720" rtlCol="0" anchor="ctr">
            <a:noAutofit/>
          </a:bodyPr>
          <a:lstStyle/>
          <a:p>
            <a:r>
              <a:rPr lang="en-US" spc="200" dirty="0"/>
              <a:t>Nuclear Subject Matter Experts (cont’d)</a:t>
            </a:r>
          </a:p>
        </p:txBody>
      </p:sp>
      <p:sp>
        <p:nvSpPr>
          <p:cNvPr id="5" name="Slide Number Placeholder 4">
            <a:extLst>
              <a:ext uri="{FF2B5EF4-FFF2-40B4-BE49-F238E27FC236}">
                <a16:creationId xmlns:a16="http://schemas.microsoft.com/office/drawing/2014/main" id="{D8E1616E-8913-4F18-B61B-60BA41C03BD5}"/>
              </a:ext>
            </a:extLst>
          </p:cNvPr>
          <p:cNvSpPr>
            <a:spLocks noGrp="1"/>
          </p:cNvSpPr>
          <p:nvPr>
            <p:ph type="sldNum" sz="quarter" idx="12"/>
          </p:nvPr>
        </p:nvSpPr>
        <p:spPr/>
        <p:txBody>
          <a:bodyPr/>
          <a:lstStyle/>
          <a:p>
            <a:fld id="{FAD90DD3-28B2-47D9-A7A7-836B92042BDA}" type="slidenum">
              <a:rPr lang="en-US" smtClean="0"/>
              <a:t>10</a:t>
            </a:fld>
            <a:endParaRPr lang="en-US" dirty="0"/>
          </a:p>
        </p:txBody>
      </p:sp>
      <p:pic>
        <p:nvPicPr>
          <p:cNvPr id="13" name="Picture 12" descr="A person smiling for the camera&#10;&#10;Description automatically generated with medium confidence">
            <a:extLst>
              <a:ext uri="{FF2B5EF4-FFF2-40B4-BE49-F238E27FC236}">
                <a16:creationId xmlns:a16="http://schemas.microsoft.com/office/drawing/2014/main" id="{B355A25F-6AF4-41AB-AE63-0840C2B6C6C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305733" y="2190843"/>
            <a:ext cx="1554480" cy="1554480"/>
          </a:xfrm>
          <a:custGeom>
            <a:avLst/>
            <a:gdLst>
              <a:gd name="connsiteX0" fmla="*/ 777240 w 1554480"/>
              <a:gd name="connsiteY0" fmla="*/ 0 h 1554480"/>
              <a:gd name="connsiteX1" fmla="*/ 1554480 w 1554480"/>
              <a:gd name="connsiteY1" fmla="*/ 777240 h 1554480"/>
              <a:gd name="connsiteX2" fmla="*/ 777240 w 1554480"/>
              <a:gd name="connsiteY2" fmla="*/ 1554480 h 1554480"/>
              <a:gd name="connsiteX3" fmla="*/ 0 w 1554480"/>
              <a:gd name="connsiteY3" fmla="*/ 777240 h 1554480"/>
              <a:gd name="connsiteX4" fmla="*/ 777240 w 1554480"/>
              <a:gd name="connsiteY4" fmla="*/ 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a:moveTo>
                  <a:pt x="777240" y="0"/>
                </a:moveTo>
                <a:cubicBezTo>
                  <a:pt x="1206498" y="0"/>
                  <a:pt x="1554480" y="347982"/>
                  <a:pt x="1554480" y="777240"/>
                </a:cubicBezTo>
                <a:cubicBezTo>
                  <a:pt x="1554480" y="1206498"/>
                  <a:pt x="1206498" y="1554480"/>
                  <a:pt x="777240" y="1554480"/>
                </a:cubicBezTo>
                <a:cubicBezTo>
                  <a:pt x="347982" y="1554480"/>
                  <a:pt x="0" y="1206498"/>
                  <a:pt x="0" y="777240"/>
                </a:cubicBezTo>
                <a:cubicBezTo>
                  <a:pt x="0" y="347982"/>
                  <a:pt x="347982" y="0"/>
                  <a:pt x="777240" y="0"/>
                </a:cubicBezTo>
                <a:close/>
              </a:path>
            </a:pathLst>
          </a:custGeom>
        </p:spPr>
      </p:pic>
      <p:pic>
        <p:nvPicPr>
          <p:cNvPr id="15" name="Picture 14">
            <a:extLst>
              <a:ext uri="{FF2B5EF4-FFF2-40B4-BE49-F238E27FC236}">
                <a16:creationId xmlns:a16="http://schemas.microsoft.com/office/drawing/2014/main" id="{F22B40E2-DE08-48DC-B261-AE1062C5D8F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213858" y="2190843"/>
            <a:ext cx="1554480" cy="155448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pic>
      <p:sp>
        <p:nvSpPr>
          <p:cNvPr id="20" name="Rectangle 15">
            <a:extLst>
              <a:ext uri="{FF2B5EF4-FFF2-40B4-BE49-F238E27FC236}">
                <a16:creationId xmlns:a16="http://schemas.microsoft.com/office/drawing/2014/main" id="{F19DAFC5-1375-4F4D-942C-60CC2497A510}"/>
              </a:ext>
            </a:extLst>
          </p:cNvPr>
          <p:cNvSpPr>
            <a:spLocks noChangeArrowheads="1"/>
          </p:cNvSpPr>
          <p:nvPr/>
        </p:nvSpPr>
        <p:spPr bwMode="auto">
          <a:xfrm>
            <a:off x="8006446" y="2190844"/>
            <a:ext cx="3814142"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3200" dirty="0">
                <a:solidFill>
                  <a:schemeClr val="tx2">
                    <a:lumMod val="20000"/>
                    <a:lumOff val="80000"/>
                  </a:schemeClr>
                </a:solidFill>
              </a:rPr>
              <a:t>Dr. Robert Kenley</a:t>
            </a:r>
          </a:p>
          <a:p>
            <a:r>
              <a:rPr lang="en-US" sz="2000" dirty="0">
                <a:solidFill>
                  <a:schemeClr val="tx2">
                    <a:lumMod val="20000"/>
                    <a:lumOff val="80000"/>
                  </a:schemeClr>
                </a:solidFill>
              </a:rPr>
              <a:t>Board of Directors</a:t>
            </a:r>
          </a:p>
          <a:p>
            <a:r>
              <a:rPr lang="en-US" sz="2000" dirty="0">
                <a:solidFill>
                  <a:schemeClr val="tx2">
                    <a:lumMod val="20000"/>
                    <a:lumOff val="80000"/>
                  </a:schemeClr>
                </a:solidFill>
              </a:rPr>
              <a:t>Professor, Purdue University</a:t>
            </a:r>
          </a:p>
          <a:p>
            <a:pPr marL="228600" indent="-228600">
              <a:spcBef>
                <a:spcPts val="1200"/>
              </a:spcBef>
              <a:buFont typeface="Arial" panose="020B0604020202020204" pitchFamily="34" charset="0"/>
              <a:buChar char="•"/>
            </a:pPr>
            <a:r>
              <a:rPr lang="en-US" sz="2000" dirty="0">
                <a:solidFill>
                  <a:schemeClr val="tx2">
                    <a:lumMod val="20000"/>
                    <a:lumOff val="80000"/>
                  </a:schemeClr>
                </a:solidFill>
              </a:rPr>
              <a:t>Programmatic Risk Assessment</a:t>
            </a:r>
          </a:p>
          <a:p>
            <a:pPr marL="228600" indent="-228600">
              <a:buFont typeface="Arial" panose="020B0604020202020204" pitchFamily="34" charset="0"/>
              <a:buChar char="•"/>
            </a:pPr>
            <a:r>
              <a:rPr lang="en-US" sz="2000" dirty="0">
                <a:solidFill>
                  <a:schemeClr val="tx2">
                    <a:lumMod val="20000"/>
                    <a:lumOff val="80000"/>
                  </a:schemeClr>
                </a:solidFill>
              </a:rPr>
              <a:t>Risk Management</a:t>
            </a:r>
          </a:p>
          <a:p>
            <a:pPr marL="228600" indent="-228600">
              <a:buFont typeface="Arial" panose="020B0604020202020204" pitchFamily="34" charset="0"/>
              <a:buChar char="•"/>
            </a:pPr>
            <a:r>
              <a:rPr lang="en-US" sz="2000" dirty="0">
                <a:solidFill>
                  <a:schemeClr val="tx2">
                    <a:lumMod val="20000"/>
                    <a:lumOff val="80000"/>
                  </a:schemeClr>
                </a:solidFill>
              </a:rPr>
              <a:t>Statistical Modelling</a:t>
            </a:r>
          </a:p>
          <a:p>
            <a:pPr marL="228600" indent="-228600">
              <a:buFont typeface="Arial" panose="020B0604020202020204" pitchFamily="34" charset="0"/>
              <a:buChar char="•"/>
            </a:pPr>
            <a:r>
              <a:rPr lang="en-US" sz="2000" dirty="0">
                <a:solidFill>
                  <a:schemeClr val="tx2">
                    <a:lumMod val="20000"/>
                    <a:lumOff val="80000"/>
                  </a:schemeClr>
                </a:solidFill>
              </a:rPr>
              <a:t>Systems Engineering</a:t>
            </a:r>
          </a:p>
          <a:p>
            <a:pPr marL="228600" indent="-228600">
              <a:buFont typeface="Arial" panose="020B0604020202020204" pitchFamily="34" charset="0"/>
              <a:buChar char="•"/>
            </a:pPr>
            <a:r>
              <a:rPr lang="en-US" sz="2000" dirty="0">
                <a:solidFill>
                  <a:schemeClr val="tx2">
                    <a:lumMod val="20000"/>
                    <a:lumOff val="80000"/>
                  </a:schemeClr>
                </a:solidFill>
              </a:rPr>
              <a:t>Nuclear materials stabilization</a:t>
            </a:r>
          </a:p>
          <a:p>
            <a:pPr marL="228600" indent="-228600">
              <a:buFont typeface="Arial" panose="020B0604020202020204" pitchFamily="34" charset="0"/>
              <a:buChar char="•"/>
            </a:pPr>
            <a:r>
              <a:rPr lang="en-US" sz="2000" dirty="0">
                <a:solidFill>
                  <a:schemeClr val="tx2">
                    <a:lumMod val="20000"/>
                    <a:lumOff val="80000"/>
                  </a:schemeClr>
                </a:solidFill>
              </a:rPr>
              <a:t>Business Process Engineering</a:t>
            </a:r>
          </a:p>
          <a:p>
            <a:pPr marL="228600" indent="-228600">
              <a:buFont typeface="Arial" panose="020B0604020202020204" pitchFamily="34" charset="0"/>
              <a:buChar char="•"/>
            </a:pPr>
            <a:r>
              <a:rPr lang="en-US" sz="2000" dirty="0">
                <a:solidFill>
                  <a:schemeClr val="tx2">
                    <a:lumMod val="20000"/>
                    <a:lumOff val="80000"/>
                  </a:schemeClr>
                </a:solidFill>
              </a:rPr>
              <a:t>Life cycle cost</a:t>
            </a:r>
          </a:p>
        </p:txBody>
      </p:sp>
      <p:sp>
        <p:nvSpPr>
          <p:cNvPr id="23" name="Rectangle 23">
            <a:extLst>
              <a:ext uri="{FF2B5EF4-FFF2-40B4-BE49-F238E27FC236}">
                <a16:creationId xmlns:a16="http://schemas.microsoft.com/office/drawing/2014/main" id="{C4F968BA-924F-4789-82E8-F9F0659641F2}"/>
              </a:ext>
            </a:extLst>
          </p:cNvPr>
          <p:cNvSpPr>
            <a:spLocks noChangeArrowheads="1"/>
          </p:cNvSpPr>
          <p:nvPr/>
        </p:nvSpPr>
        <p:spPr bwMode="auto">
          <a:xfrm>
            <a:off x="2912720" y="2190844"/>
            <a:ext cx="3126352"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3200" dirty="0">
                <a:solidFill>
                  <a:schemeClr val="tx2">
                    <a:lumMod val="20000"/>
                    <a:lumOff val="80000"/>
                  </a:schemeClr>
                </a:solidFill>
              </a:rPr>
              <a:t>David Blessing</a:t>
            </a:r>
          </a:p>
          <a:p>
            <a:r>
              <a:rPr lang="en-US" sz="2000" dirty="0">
                <a:solidFill>
                  <a:schemeClr val="tx2">
                    <a:lumMod val="20000"/>
                    <a:lumOff val="80000"/>
                  </a:schemeClr>
                </a:solidFill>
              </a:rPr>
              <a:t>Director, Commercial Nuclear Power Division</a:t>
            </a:r>
          </a:p>
          <a:p>
            <a:pPr marL="169863" indent="-169863">
              <a:spcBef>
                <a:spcPts val="1200"/>
              </a:spcBef>
              <a:buFont typeface="Arial" panose="020B0604020202020204" pitchFamily="34" charset="0"/>
              <a:buChar char="•"/>
            </a:pPr>
            <a:r>
              <a:rPr lang="en-US" sz="2000" dirty="0">
                <a:solidFill>
                  <a:schemeClr val="tx2">
                    <a:lumMod val="20000"/>
                    <a:lumOff val="80000"/>
                  </a:schemeClr>
                </a:solidFill>
              </a:rPr>
              <a:t>Design, Operation, and Maintenance</a:t>
            </a:r>
          </a:p>
          <a:p>
            <a:pPr marL="169863" indent="-169863">
              <a:buFont typeface="Arial" panose="020B0604020202020204" pitchFamily="34" charset="0"/>
              <a:buChar char="•"/>
            </a:pPr>
            <a:r>
              <a:rPr lang="en-US" sz="2000" dirty="0">
                <a:solidFill>
                  <a:schemeClr val="tx2">
                    <a:lumMod val="20000"/>
                    <a:lumOff val="80000"/>
                  </a:schemeClr>
                </a:solidFill>
              </a:rPr>
              <a:t>Technology Assessment</a:t>
            </a:r>
          </a:p>
          <a:p>
            <a:pPr marL="169863" indent="-169863">
              <a:buFont typeface="Arial" panose="020B0604020202020204" pitchFamily="34" charset="0"/>
              <a:buChar char="•"/>
            </a:pPr>
            <a:r>
              <a:rPr lang="en-US" sz="2000" dirty="0">
                <a:solidFill>
                  <a:schemeClr val="tx2">
                    <a:lumMod val="20000"/>
                    <a:lumOff val="80000"/>
                  </a:schemeClr>
                </a:solidFill>
              </a:rPr>
              <a:t>Reactor Maintainability</a:t>
            </a:r>
          </a:p>
          <a:p>
            <a:pPr marL="169863" indent="-169863">
              <a:buFont typeface="Arial" panose="020B0604020202020204" pitchFamily="34" charset="0"/>
              <a:buChar char="•"/>
            </a:pPr>
            <a:r>
              <a:rPr lang="en-US" sz="2000" dirty="0">
                <a:solidFill>
                  <a:schemeClr val="tx2">
                    <a:lumMod val="20000"/>
                    <a:lumOff val="80000"/>
                  </a:schemeClr>
                </a:solidFill>
              </a:rPr>
              <a:t>Complex Systems Evaluation</a:t>
            </a:r>
          </a:p>
          <a:p>
            <a:pPr marL="169863" indent="-169863">
              <a:buFont typeface="Arial" panose="020B0604020202020204" pitchFamily="34" charset="0"/>
              <a:buChar char="•"/>
            </a:pPr>
            <a:r>
              <a:rPr lang="en-US" sz="2000" dirty="0">
                <a:solidFill>
                  <a:schemeClr val="tx2">
                    <a:lumMod val="20000"/>
                    <a:lumOff val="80000"/>
                  </a:schemeClr>
                </a:solidFill>
              </a:rPr>
              <a:t>Development Manager</a:t>
            </a:r>
          </a:p>
          <a:p>
            <a:pPr marL="169863" indent="-169863">
              <a:buFont typeface="Arial" panose="020B0604020202020204" pitchFamily="34" charset="0"/>
              <a:buChar char="•"/>
            </a:pPr>
            <a:r>
              <a:rPr lang="en-US" sz="2000" dirty="0">
                <a:solidFill>
                  <a:schemeClr val="tx2">
                    <a:lumMod val="20000"/>
                    <a:lumOff val="80000"/>
                  </a:schemeClr>
                </a:solidFill>
              </a:rPr>
              <a:t>Small Modular Reactors</a:t>
            </a:r>
          </a:p>
        </p:txBody>
      </p:sp>
    </p:spTree>
    <p:extLst>
      <p:ext uri="{BB962C8B-B14F-4D97-AF65-F5344CB8AC3E}">
        <p14:creationId xmlns:p14="http://schemas.microsoft.com/office/powerpoint/2010/main" val="1268513749"/>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2759-01DB-43AD-8F84-B6878C0F7CD6}"/>
              </a:ext>
            </a:extLst>
          </p:cNvPr>
          <p:cNvSpPr>
            <a:spLocks noGrp="1"/>
          </p:cNvSpPr>
          <p:nvPr>
            <p:ph type="title"/>
          </p:nvPr>
        </p:nvSpPr>
        <p:spPr>
          <a:xfrm>
            <a:off x="838200" y="2150446"/>
            <a:ext cx="10515600" cy="659561"/>
          </a:xfrm>
        </p:spPr>
        <p:txBody>
          <a:bodyPr vert="horz" lIns="91440" tIns="45720" rIns="91440" bIns="45720" rtlCol="0" anchor="ctr">
            <a:noAutofit/>
          </a:bodyPr>
          <a:lstStyle/>
          <a:p>
            <a:pPr algn="ctr"/>
            <a:r>
              <a:rPr lang="en-US" spc="200" dirty="0"/>
              <a:t>Nuclear Expert Recruiting</a:t>
            </a:r>
          </a:p>
        </p:txBody>
      </p:sp>
      <p:sp>
        <p:nvSpPr>
          <p:cNvPr id="5" name="Slide Number Placeholder 4">
            <a:extLst>
              <a:ext uri="{FF2B5EF4-FFF2-40B4-BE49-F238E27FC236}">
                <a16:creationId xmlns:a16="http://schemas.microsoft.com/office/drawing/2014/main" id="{D8E1616E-8913-4F18-B61B-60BA41C03BD5}"/>
              </a:ext>
            </a:extLst>
          </p:cNvPr>
          <p:cNvSpPr>
            <a:spLocks noGrp="1"/>
          </p:cNvSpPr>
          <p:nvPr>
            <p:ph type="sldNum" sz="quarter" idx="12"/>
          </p:nvPr>
        </p:nvSpPr>
        <p:spPr/>
        <p:txBody>
          <a:bodyPr/>
          <a:lstStyle/>
          <a:p>
            <a:fld id="{FAD90DD3-28B2-47D9-A7A7-836B92042BDA}" type="slidenum">
              <a:rPr lang="en-US" smtClean="0"/>
              <a:t>11</a:t>
            </a:fld>
            <a:endParaRPr lang="en-US" dirty="0"/>
          </a:p>
        </p:txBody>
      </p:sp>
      <p:sp>
        <p:nvSpPr>
          <p:cNvPr id="9" name="Rounded Rectangle 27">
            <a:extLst>
              <a:ext uri="{FF2B5EF4-FFF2-40B4-BE49-F238E27FC236}">
                <a16:creationId xmlns:a16="http://schemas.microsoft.com/office/drawing/2014/main" id="{6E5A75BC-84EE-4A8A-B966-8EF9B515DFC4}"/>
              </a:ext>
            </a:extLst>
          </p:cNvPr>
          <p:cNvSpPr/>
          <p:nvPr/>
        </p:nvSpPr>
        <p:spPr>
          <a:xfrm>
            <a:off x="2120231" y="2883981"/>
            <a:ext cx="7951538" cy="2620586"/>
          </a:xfrm>
          <a:prstGeom prst="roundRect">
            <a:avLst>
              <a:gd name="adj" fmla="val 15508"/>
            </a:avLst>
          </a:prstGeom>
          <a:noFill/>
          <a:ln>
            <a:noFill/>
          </a:ln>
          <a:scene3d>
            <a:camera prst="orthographicFront"/>
            <a:lightRig rig="threePt" dir="t"/>
          </a:scene3d>
          <a:sp3d prstMaterial="metal">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dirty="0">
                <a:solidFill>
                  <a:schemeClr val="tx2">
                    <a:lumMod val="20000"/>
                    <a:lumOff val="80000"/>
                  </a:schemeClr>
                </a:solidFill>
                <a:cs typeface="Arial" charset="0"/>
              </a:rPr>
              <a:t>In addition to our in-house experts, </a:t>
            </a:r>
          </a:p>
          <a:p>
            <a:pPr algn="ctr" eaLnBrk="1" hangingPunct="1"/>
            <a:r>
              <a:rPr lang="en-US" sz="2800" dirty="0">
                <a:solidFill>
                  <a:schemeClr val="tx2">
                    <a:lumMod val="20000"/>
                    <a:lumOff val="80000"/>
                  </a:schemeClr>
                </a:solidFill>
                <a:cs typeface="Arial" charset="0"/>
              </a:rPr>
              <a:t>we use our nuclear industry contacts </a:t>
            </a:r>
          </a:p>
          <a:p>
            <a:pPr algn="ctr" eaLnBrk="1" hangingPunct="1"/>
            <a:r>
              <a:rPr lang="en-US" sz="2800" dirty="0">
                <a:solidFill>
                  <a:schemeClr val="tx2">
                    <a:lumMod val="20000"/>
                    <a:lumOff val="80000"/>
                  </a:schemeClr>
                </a:solidFill>
                <a:cs typeface="Arial" charset="0"/>
              </a:rPr>
              <a:t>to identify and hire additional top-level experts when needed to meet </a:t>
            </a:r>
          </a:p>
          <a:p>
            <a:pPr algn="ctr" eaLnBrk="1" hangingPunct="1"/>
            <a:r>
              <a:rPr lang="en-US" sz="2800" dirty="0">
                <a:solidFill>
                  <a:schemeClr val="tx2">
                    <a:lumMod val="20000"/>
                    <a:lumOff val="80000"/>
                  </a:schemeClr>
                </a:solidFill>
                <a:cs typeface="Arial" charset="0"/>
              </a:rPr>
              <a:t>clients’ design and development needs.</a:t>
            </a:r>
          </a:p>
        </p:txBody>
      </p:sp>
    </p:spTree>
    <p:extLst>
      <p:ext uri="{BB962C8B-B14F-4D97-AF65-F5344CB8AC3E}">
        <p14:creationId xmlns:p14="http://schemas.microsoft.com/office/powerpoint/2010/main" val="3514360822"/>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2759-01DB-43AD-8F84-B6878C0F7CD6}"/>
              </a:ext>
            </a:extLst>
          </p:cNvPr>
          <p:cNvSpPr>
            <a:spLocks noGrp="1"/>
          </p:cNvSpPr>
          <p:nvPr>
            <p:ph type="title"/>
          </p:nvPr>
        </p:nvSpPr>
        <p:spPr>
          <a:xfrm>
            <a:off x="669876" y="977893"/>
            <a:ext cx="10515600" cy="659561"/>
          </a:xfrm>
        </p:spPr>
        <p:txBody>
          <a:bodyPr vert="horz" lIns="91440" tIns="45720" rIns="91440" bIns="45720" rtlCol="0" anchor="ctr">
            <a:noAutofit/>
          </a:bodyPr>
          <a:lstStyle/>
          <a:p>
            <a:r>
              <a:rPr lang="en-US" spc="200" dirty="0"/>
              <a:t>Nuclear Advisors</a:t>
            </a:r>
          </a:p>
        </p:txBody>
      </p:sp>
      <p:sp>
        <p:nvSpPr>
          <p:cNvPr id="5" name="Slide Number Placeholder 4">
            <a:extLst>
              <a:ext uri="{FF2B5EF4-FFF2-40B4-BE49-F238E27FC236}">
                <a16:creationId xmlns:a16="http://schemas.microsoft.com/office/drawing/2014/main" id="{D8E1616E-8913-4F18-B61B-60BA41C03BD5}"/>
              </a:ext>
            </a:extLst>
          </p:cNvPr>
          <p:cNvSpPr>
            <a:spLocks noGrp="1"/>
          </p:cNvSpPr>
          <p:nvPr>
            <p:ph type="sldNum" sz="quarter" idx="12"/>
          </p:nvPr>
        </p:nvSpPr>
        <p:spPr/>
        <p:txBody>
          <a:bodyPr/>
          <a:lstStyle/>
          <a:p>
            <a:fld id="{FAD90DD3-28B2-47D9-A7A7-836B92042BDA}" type="slidenum">
              <a:rPr lang="en-US" smtClean="0"/>
              <a:t>12</a:t>
            </a:fld>
            <a:endParaRPr lang="en-US" dirty="0"/>
          </a:p>
        </p:txBody>
      </p:sp>
      <p:sp>
        <p:nvSpPr>
          <p:cNvPr id="20" name="Rectangle 15">
            <a:extLst>
              <a:ext uri="{FF2B5EF4-FFF2-40B4-BE49-F238E27FC236}">
                <a16:creationId xmlns:a16="http://schemas.microsoft.com/office/drawing/2014/main" id="{F19DAFC5-1375-4F4D-942C-60CC2497A510}"/>
              </a:ext>
            </a:extLst>
          </p:cNvPr>
          <p:cNvSpPr>
            <a:spLocks noChangeArrowheads="1"/>
          </p:cNvSpPr>
          <p:nvPr/>
        </p:nvSpPr>
        <p:spPr bwMode="auto">
          <a:xfrm>
            <a:off x="8221541" y="3064951"/>
            <a:ext cx="3580880"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400" dirty="0">
                <a:solidFill>
                  <a:schemeClr val="tx2">
                    <a:lumMod val="20000"/>
                    <a:lumOff val="80000"/>
                  </a:schemeClr>
                </a:solidFill>
              </a:rPr>
              <a:t>Robert Wohl</a:t>
            </a:r>
          </a:p>
          <a:p>
            <a:pPr algn="ctr"/>
            <a:r>
              <a:rPr lang="en-US" dirty="0">
                <a:solidFill>
                  <a:schemeClr val="tx2">
                    <a:lumMod val="20000"/>
                    <a:lumOff val="80000"/>
                  </a:schemeClr>
                </a:solidFill>
              </a:rPr>
              <a:t>Nuclear Consulting</a:t>
            </a:r>
          </a:p>
          <a:p>
            <a:pPr algn="ctr"/>
            <a:r>
              <a:rPr lang="en-US" dirty="0">
                <a:solidFill>
                  <a:schemeClr val="tx2">
                    <a:lumMod val="20000"/>
                    <a:lumOff val="80000"/>
                  </a:schemeClr>
                </a:solidFill>
              </a:rPr>
              <a:t>Nuclear Operations</a:t>
            </a:r>
          </a:p>
          <a:p>
            <a:pPr algn="ctr"/>
            <a:r>
              <a:rPr lang="en-US" dirty="0">
                <a:solidFill>
                  <a:schemeClr val="tx2">
                    <a:lumMod val="20000"/>
                    <a:lumOff val="80000"/>
                  </a:schemeClr>
                </a:solidFill>
              </a:rPr>
              <a:t>US Navy, PG&amp;E, EPRI</a:t>
            </a:r>
          </a:p>
          <a:p>
            <a:pPr marL="228600" indent="-228600">
              <a:spcBef>
                <a:spcPts val="1200"/>
              </a:spcBef>
              <a:buFont typeface="Arial" panose="020B0604020202020204" pitchFamily="34" charset="0"/>
              <a:buChar char="•"/>
            </a:pPr>
            <a:r>
              <a:rPr lang="en-US" dirty="0">
                <a:solidFill>
                  <a:schemeClr val="tx2">
                    <a:lumMod val="20000"/>
                    <a:lumOff val="80000"/>
                  </a:schemeClr>
                </a:solidFill>
              </a:rPr>
              <a:t>Nuclear technology management</a:t>
            </a:r>
          </a:p>
          <a:p>
            <a:pPr marL="228600" indent="-228600">
              <a:buFont typeface="Arial" panose="020B0604020202020204" pitchFamily="34" charset="0"/>
              <a:buChar char="•"/>
            </a:pPr>
            <a:r>
              <a:rPr lang="en-US" dirty="0">
                <a:solidFill>
                  <a:schemeClr val="tx2">
                    <a:lumMod val="20000"/>
                    <a:lumOff val="80000"/>
                  </a:schemeClr>
                </a:solidFill>
              </a:rPr>
              <a:t>Plant technical issue resolution</a:t>
            </a:r>
          </a:p>
          <a:p>
            <a:pPr marL="228600" indent="-228600">
              <a:buFont typeface="Arial" panose="020B0604020202020204" pitchFamily="34" charset="0"/>
              <a:buChar char="•"/>
            </a:pPr>
            <a:r>
              <a:rPr lang="en-US" dirty="0">
                <a:solidFill>
                  <a:schemeClr val="tx2">
                    <a:lumMod val="20000"/>
                    <a:lumOff val="80000"/>
                  </a:schemeClr>
                </a:solidFill>
              </a:rPr>
              <a:t>Operations and maintenance</a:t>
            </a:r>
          </a:p>
        </p:txBody>
      </p:sp>
      <p:sp>
        <p:nvSpPr>
          <p:cNvPr id="23" name="Rectangle 23">
            <a:extLst>
              <a:ext uri="{FF2B5EF4-FFF2-40B4-BE49-F238E27FC236}">
                <a16:creationId xmlns:a16="http://schemas.microsoft.com/office/drawing/2014/main" id="{C4F968BA-924F-4789-82E8-F9F0659641F2}"/>
              </a:ext>
            </a:extLst>
          </p:cNvPr>
          <p:cNvSpPr>
            <a:spLocks noChangeArrowheads="1"/>
          </p:cNvSpPr>
          <p:nvPr/>
        </p:nvSpPr>
        <p:spPr bwMode="auto">
          <a:xfrm>
            <a:off x="838200" y="3064951"/>
            <a:ext cx="3414998"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400" dirty="0">
                <a:solidFill>
                  <a:schemeClr val="tx2">
                    <a:lumMod val="20000"/>
                    <a:lumOff val="80000"/>
                  </a:schemeClr>
                </a:solidFill>
              </a:rPr>
              <a:t>Dr. Samit Bhattacharyya</a:t>
            </a:r>
          </a:p>
          <a:p>
            <a:pPr algn="ctr"/>
            <a:r>
              <a:rPr lang="en-US" dirty="0">
                <a:solidFill>
                  <a:schemeClr val="tx2">
                    <a:lumMod val="20000"/>
                    <a:lumOff val="80000"/>
                  </a:schemeClr>
                </a:solidFill>
              </a:rPr>
              <a:t>Chairman, Board of Directors</a:t>
            </a:r>
          </a:p>
          <a:p>
            <a:pPr marL="169863" indent="-169863">
              <a:spcBef>
                <a:spcPts val="1200"/>
              </a:spcBef>
              <a:buFont typeface="Arial" panose="020B0604020202020204" pitchFamily="34" charset="0"/>
              <a:buChar char="•"/>
            </a:pPr>
            <a:r>
              <a:rPr lang="en-US" dirty="0">
                <a:solidFill>
                  <a:schemeClr val="tx2">
                    <a:lumMod val="20000"/>
                    <a:lumOff val="80000"/>
                  </a:schemeClr>
                </a:solidFill>
              </a:rPr>
              <a:t>Nuclear advisor to NASA, DOE</a:t>
            </a:r>
          </a:p>
          <a:p>
            <a:pPr marL="169863" indent="-169863">
              <a:buFont typeface="Arial" panose="020B0604020202020204" pitchFamily="34" charset="0"/>
              <a:buChar char="•"/>
            </a:pPr>
            <a:r>
              <a:rPr lang="en-US" dirty="0">
                <a:solidFill>
                  <a:schemeClr val="tx2">
                    <a:lumMod val="20000"/>
                    <a:lumOff val="80000"/>
                  </a:schemeClr>
                </a:solidFill>
              </a:rPr>
              <a:t>Former Director, Argonne and Savannah River National Labs </a:t>
            </a:r>
          </a:p>
          <a:p>
            <a:pPr marL="169863" indent="-169863">
              <a:buFont typeface="Arial" panose="020B0604020202020204" pitchFamily="34" charset="0"/>
              <a:buChar char="•"/>
            </a:pPr>
            <a:r>
              <a:rPr lang="en-US" dirty="0">
                <a:solidFill>
                  <a:schemeClr val="tx2">
                    <a:lumMod val="20000"/>
                    <a:lumOff val="80000"/>
                  </a:schemeClr>
                </a:solidFill>
              </a:rPr>
              <a:t>Nuclear physics, safety, design, and engineering</a:t>
            </a:r>
          </a:p>
          <a:p>
            <a:pPr marL="169863" indent="-169863">
              <a:buFont typeface="Arial" panose="020B0604020202020204" pitchFamily="34" charset="0"/>
              <a:buChar char="•"/>
            </a:pPr>
            <a:r>
              <a:rPr lang="en-US" dirty="0">
                <a:solidFill>
                  <a:schemeClr val="tx2">
                    <a:lumMod val="20000"/>
                    <a:lumOff val="80000"/>
                  </a:schemeClr>
                </a:solidFill>
              </a:rPr>
              <a:t>Fast, thermal, and transient reactors</a:t>
            </a:r>
          </a:p>
          <a:p>
            <a:pPr marL="169863" indent="-169863">
              <a:buFont typeface="Arial" panose="020B0604020202020204" pitchFamily="34" charset="0"/>
              <a:buChar char="•"/>
            </a:pPr>
            <a:r>
              <a:rPr lang="en-US" dirty="0">
                <a:solidFill>
                  <a:schemeClr val="tx2">
                    <a:lumMod val="20000"/>
                    <a:lumOff val="80000"/>
                  </a:schemeClr>
                </a:solidFill>
              </a:rPr>
              <a:t>Spent fuel reprocessing</a:t>
            </a:r>
            <a:endParaRPr lang="en-US" sz="2000" dirty="0">
              <a:solidFill>
                <a:schemeClr val="tx2">
                  <a:lumMod val="20000"/>
                  <a:lumOff val="80000"/>
                </a:schemeClr>
              </a:solidFill>
            </a:endParaRPr>
          </a:p>
        </p:txBody>
      </p:sp>
      <p:pic>
        <p:nvPicPr>
          <p:cNvPr id="10" name="Picture 9" descr="A person wearing glasses and a suit&#10;&#10;Description automatically generated with medium confidence">
            <a:extLst>
              <a:ext uri="{FF2B5EF4-FFF2-40B4-BE49-F238E27FC236}">
                <a16:creationId xmlns:a16="http://schemas.microsoft.com/office/drawing/2014/main" id="{0F99E4DC-1E86-4DFE-A52E-9813B5C73FC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644664" y="1784791"/>
            <a:ext cx="1280160" cy="1280160"/>
          </a:xfrm>
          <a:custGeom>
            <a:avLst/>
            <a:gdLst>
              <a:gd name="connsiteX0" fmla="*/ 777240 w 1554480"/>
              <a:gd name="connsiteY0" fmla="*/ 0 h 1554480"/>
              <a:gd name="connsiteX1" fmla="*/ 1554480 w 1554480"/>
              <a:gd name="connsiteY1" fmla="*/ 777240 h 1554480"/>
              <a:gd name="connsiteX2" fmla="*/ 777240 w 1554480"/>
              <a:gd name="connsiteY2" fmla="*/ 1554480 h 1554480"/>
              <a:gd name="connsiteX3" fmla="*/ 0 w 1554480"/>
              <a:gd name="connsiteY3" fmla="*/ 777240 h 1554480"/>
              <a:gd name="connsiteX4" fmla="*/ 777240 w 1554480"/>
              <a:gd name="connsiteY4" fmla="*/ 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a:moveTo>
                  <a:pt x="777240" y="0"/>
                </a:moveTo>
                <a:cubicBezTo>
                  <a:pt x="1206498" y="0"/>
                  <a:pt x="1554480" y="347982"/>
                  <a:pt x="1554480" y="777240"/>
                </a:cubicBezTo>
                <a:cubicBezTo>
                  <a:pt x="1554480" y="1206498"/>
                  <a:pt x="1206498" y="1554480"/>
                  <a:pt x="777240" y="1554480"/>
                </a:cubicBezTo>
                <a:cubicBezTo>
                  <a:pt x="347982" y="1554480"/>
                  <a:pt x="0" y="1206498"/>
                  <a:pt x="0" y="777240"/>
                </a:cubicBezTo>
                <a:cubicBezTo>
                  <a:pt x="0" y="347982"/>
                  <a:pt x="347982" y="0"/>
                  <a:pt x="777240" y="0"/>
                </a:cubicBezTo>
                <a:close/>
              </a:path>
            </a:pathLst>
          </a:custGeom>
        </p:spPr>
      </p:pic>
      <p:pic>
        <p:nvPicPr>
          <p:cNvPr id="11" name="Picture 10" descr="A person wearing a suit and tie&#10;&#10;Description automatically generated with medium confidence">
            <a:extLst>
              <a:ext uri="{FF2B5EF4-FFF2-40B4-BE49-F238E27FC236}">
                <a16:creationId xmlns:a16="http://schemas.microsoft.com/office/drawing/2014/main" id="{7EE870FD-EE6F-45E1-9500-50F0FCD97C0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455920" y="1784792"/>
            <a:ext cx="1205272" cy="1280160"/>
          </a:xfrm>
          <a:custGeom>
            <a:avLst/>
            <a:gdLst>
              <a:gd name="connsiteX0" fmla="*/ 777240 w 1554479"/>
              <a:gd name="connsiteY0" fmla="*/ 0 h 1554480"/>
              <a:gd name="connsiteX1" fmla="*/ 1550467 w 1554479"/>
              <a:gd name="connsiteY1" fmla="*/ 697772 h 1554480"/>
              <a:gd name="connsiteX2" fmla="*/ 1554479 w 1554479"/>
              <a:gd name="connsiteY2" fmla="*/ 777221 h 1554480"/>
              <a:gd name="connsiteX3" fmla="*/ 1554479 w 1554479"/>
              <a:gd name="connsiteY3" fmla="*/ 777260 h 1554480"/>
              <a:gd name="connsiteX4" fmla="*/ 1550467 w 1554479"/>
              <a:gd name="connsiteY4" fmla="*/ 856708 h 1554480"/>
              <a:gd name="connsiteX5" fmla="*/ 777240 w 1554479"/>
              <a:gd name="connsiteY5" fmla="*/ 1554480 h 1554480"/>
              <a:gd name="connsiteX6" fmla="*/ 0 w 1554479"/>
              <a:gd name="connsiteY6" fmla="*/ 777240 h 1554480"/>
              <a:gd name="connsiteX7" fmla="*/ 777240 w 1554479"/>
              <a:gd name="connsiteY7" fmla="*/ 0 h 155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4479" h="1554480">
                <a:moveTo>
                  <a:pt x="777240" y="0"/>
                </a:moveTo>
                <a:cubicBezTo>
                  <a:pt x="1179669" y="0"/>
                  <a:pt x="1510665" y="305844"/>
                  <a:pt x="1550467" y="697772"/>
                </a:cubicBezTo>
                <a:lnTo>
                  <a:pt x="1554479" y="777221"/>
                </a:lnTo>
                <a:lnTo>
                  <a:pt x="1554479" y="777260"/>
                </a:lnTo>
                <a:lnTo>
                  <a:pt x="1550467" y="856708"/>
                </a:lnTo>
                <a:cubicBezTo>
                  <a:pt x="1510665" y="1248637"/>
                  <a:pt x="1179669" y="1554480"/>
                  <a:pt x="777240" y="1554480"/>
                </a:cubicBezTo>
                <a:cubicBezTo>
                  <a:pt x="347982" y="1554480"/>
                  <a:pt x="0" y="1206498"/>
                  <a:pt x="0" y="777240"/>
                </a:cubicBezTo>
                <a:cubicBezTo>
                  <a:pt x="0" y="347982"/>
                  <a:pt x="347982" y="0"/>
                  <a:pt x="777240" y="0"/>
                </a:cubicBezTo>
                <a:close/>
              </a:path>
            </a:pathLst>
          </a:custGeom>
        </p:spPr>
      </p:pic>
      <p:sp>
        <p:nvSpPr>
          <p:cNvPr id="12" name="Rectangle 23">
            <a:extLst>
              <a:ext uri="{FF2B5EF4-FFF2-40B4-BE49-F238E27FC236}">
                <a16:creationId xmlns:a16="http://schemas.microsoft.com/office/drawing/2014/main" id="{67301A94-5168-418D-9917-D3F29BDC25FF}"/>
              </a:ext>
            </a:extLst>
          </p:cNvPr>
          <p:cNvSpPr>
            <a:spLocks noChangeArrowheads="1"/>
          </p:cNvSpPr>
          <p:nvPr/>
        </p:nvSpPr>
        <p:spPr bwMode="auto">
          <a:xfrm>
            <a:off x="4614969" y="3064951"/>
            <a:ext cx="3323835"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400" dirty="0">
                <a:solidFill>
                  <a:schemeClr val="tx2">
                    <a:lumMod val="20000"/>
                    <a:lumOff val="80000"/>
                  </a:schemeClr>
                </a:solidFill>
              </a:rPr>
              <a:t>Marion Thompson</a:t>
            </a:r>
          </a:p>
          <a:p>
            <a:pPr algn="ctr"/>
            <a:r>
              <a:rPr lang="en-US" dirty="0">
                <a:solidFill>
                  <a:schemeClr val="tx2">
                    <a:lumMod val="20000"/>
                    <a:lumOff val="80000"/>
                  </a:schemeClr>
                </a:solidFill>
              </a:rPr>
              <a:t>Director, Nuclear Fuels Processing</a:t>
            </a:r>
          </a:p>
          <a:p>
            <a:pPr marL="169863" indent="-169863">
              <a:spcBef>
                <a:spcPts val="1200"/>
              </a:spcBef>
              <a:buFont typeface="Arial" panose="020B0604020202020204" pitchFamily="34" charset="0"/>
              <a:buChar char="•"/>
            </a:pPr>
            <a:r>
              <a:rPr lang="en-US" dirty="0">
                <a:solidFill>
                  <a:schemeClr val="tx2">
                    <a:lumMod val="20000"/>
                    <a:lumOff val="80000"/>
                  </a:schemeClr>
                </a:solidFill>
              </a:rPr>
              <a:t>Nuclear safety</a:t>
            </a:r>
          </a:p>
          <a:p>
            <a:pPr marL="169863" indent="-169863">
              <a:buFont typeface="Arial" panose="020B0604020202020204" pitchFamily="34" charset="0"/>
              <a:buChar char="•"/>
            </a:pPr>
            <a:r>
              <a:rPr lang="en-US" dirty="0">
                <a:solidFill>
                  <a:schemeClr val="tx2">
                    <a:lumMod val="20000"/>
                    <a:lumOff val="80000"/>
                  </a:schemeClr>
                </a:solidFill>
              </a:rPr>
              <a:t>Mixed oxide fuel fabrication</a:t>
            </a:r>
          </a:p>
          <a:p>
            <a:pPr marL="169863" indent="-169863">
              <a:buFont typeface="Arial" panose="020B0604020202020204" pitchFamily="34" charset="0"/>
              <a:buChar char="•"/>
            </a:pPr>
            <a:r>
              <a:rPr lang="en-US" dirty="0">
                <a:solidFill>
                  <a:schemeClr val="tx2">
                    <a:lumMod val="20000"/>
                    <a:lumOff val="80000"/>
                  </a:schemeClr>
                </a:solidFill>
              </a:rPr>
              <a:t>Fuel materials and processing</a:t>
            </a:r>
          </a:p>
          <a:p>
            <a:pPr marL="169863" indent="-169863">
              <a:buFont typeface="Arial" panose="020B0604020202020204" pitchFamily="34" charset="0"/>
              <a:buChar char="•"/>
            </a:pPr>
            <a:r>
              <a:rPr lang="en-US" dirty="0">
                <a:solidFill>
                  <a:schemeClr val="tx2">
                    <a:lumMod val="20000"/>
                    <a:lumOff val="80000"/>
                  </a:schemeClr>
                </a:solidFill>
              </a:rPr>
              <a:t>Fuel chemical processing</a:t>
            </a:r>
          </a:p>
          <a:p>
            <a:pPr marL="169863" indent="-169863">
              <a:buFont typeface="Arial" panose="020B0604020202020204" pitchFamily="34" charset="0"/>
              <a:buChar char="•"/>
            </a:pPr>
            <a:r>
              <a:rPr lang="en-US" dirty="0">
                <a:solidFill>
                  <a:schemeClr val="tx2">
                    <a:lumMod val="20000"/>
                    <a:lumOff val="80000"/>
                  </a:schemeClr>
                </a:solidFill>
              </a:rPr>
              <a:t>Plutonium</a:t>
            </a:r>
          </a:p>
        </p:txBody>
      </p:sp>
      <p:pic>
        <p:nvPicPr>
          <p:cNvPr id="16" name="Picture 15">
            <a:extLst>
              <a:ext uri="{FF2B5EF4-FFF2-40B4-BE49-F238E27FC236}">
                <a16:creationId xmlns:a16="http://schemas.microsoft.com/office/drawing/2014/main" id="{BD27E663-B4D8-4499-A06C-8F4CF3C269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8"/>
          <a:stretch/>
        </p:blipFill>
        <p:spPr bwMode="auto">
          <a:xfrm>
            <a:off x="9230562" y="1784791"/>
            <a:ext cx="1280160" cy="1280160"/>
          </a:xfrm>
          <a:custGeom>
            <a:avLst/>
            <a:gdLst>
              <a:gd name="connsiteX0" fmla="*/ 793045 w 1586090"/>
              <a:gd name="connsiteY0" fmla="*/ 0 h 1586090"/>
              <a:gd name="connsiteX1" fmla="*/ 1586090 w 1586090"/>
              <a:gd name="connsiteY1" fmla="*/ 793045 h 1586090"/>
              <a:gd name="connsiteX2" fmla="*/ 793045 w 1586090"/>
              <a:gd name="connsiteY2" fmla="*/ 1586090 h 1586090"/>
              <a:gd name="connsiteX3" fmla="*/ 0 w 1586090"/>
              <a:gd name="connsiteY3" fmla="*/ 793045 h 1586090"/>
              <a:gd name="connsiteX4" fmla="*/ 793045 w 1586090"/>
              <a:gd name="connsiteY4" fmla="*/ 0 h 1586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6090" h="1586090">
                <a:moveTo>
                  <a:pt x="793045" y="0"/>
                </a:moveTo>
                <a:cubicBezTo>
                  <a:pt x="1231032" y="0"/>
                  <a:pt x="1586090" y="355058"/>
                  <a:pt x="1586090" y="793045"/>
                </a:cubicBezTo>
                <a:cubicBezTo>
                  <a:pt x="1586090" y="1231032"/>
                  <a:pt x="1231032" y="1586090"/>
                  <a:pt x="793045" y="1586090"/>
                </a:cubicBezTo>
                <a:cubicBezTo>
                  <a:pt x="355058" y="1586090"/>
                  <a:pt x="0" y="1231032"/>
                  <a:pt x="0" y="793045"/>
                </a:cubicBezTo>
                <a:cubicBezTo>
                  <a:pt x="0" y="355058"/>
                  <a:pt x="355058" y="0"/>
                  <a:pt x="79304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82161"/>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1E16-1686-45A9-B536-D8FB384C530C}"/>
              </a:ext>
            </a:extLst>
          </p:cNvPr>
          <p:cNvSpPr>
            <a:spLocks noGrp="1"/>
          </p:cNvSpPr>
          <p:nvPr>
            <p:ph type="title"/>
          </p:nvPr>
        </p:nvSpPr>
        <p:spPr/>
        <p:txBody>
          <a:bodyPr/>
          <a:lstStyle/>
          <a:p>
            <a:r>
              <a:rPr lang="en-US" spc="200" dirty="0"/>
              <a:t>Our Mission</a:t>
            </a:r>
          </a:p>
        </p:txBody>
      </p:sp>
      <p:sp>
        <p:nvSpPr>
          <p:cNvPr id="3" name="Subtitle 2">
            <a:extLst>
              <a:ext uri="{FF2B5EF4-FFF2-40B4-BE49-F238E27FC236}">
                <a16:creationId xmlns:a16="http://schemas.microsoft.com/office/drawing/2014/main" id="{F63B31DE-8759-42E6-8712-0AC32DF2E214}"/>
              </a:ext>
            </a:extLst>
          </p:cNvPr>
          <p:cNvSpPr>
            <a:spLocks noGrp="1"/>
          </p:cNvSpPr>
          <p:nvPr>
            <p:ph idx="1"/>
          </p:nvPr>
        </p:nvSpPr>
        <p:spPr>
          <a:xfrm>
            <a:off x="1710553" y="2569335"/>
            <a:ext cx="8770895" cy="3531312"/>
          </a:xfrm>
        </p:spPr>
        <p:txBody>
          <a:bodyPr>
            <a:normAutofit/>
          </a:bodyPr>
          <a:lstStyle/>
          <a:p>
            <a:pPr marL="0" indent="0" algn="ctr">
              <a:buNone/>
            </a:pPr>
            <a:r>
              <a:rPr lang="en-US" sz="2800" dirty="0"/>
              <a:t>We are dedicated to applying our insight, experience, and expertise to help our clients transform and improve the world’s condition. </a:t>
            </a:r>
          </a:p>
          <a:p>
            <a:pPr marL="0" indent="0" algn="ctr">
              <a:buNone/>
            </a:pPr>
            <a:r>
              <a:rPr lang="en-US" sz="2800" dirty="0"/>
              <a:t>We want your organization to accomplish its goals. </a:t>
            </a:r>
          </a:p>
          <a:p>
            <a:pPr marL="0" indent="0" algn="ctr">
              <a:buNone/>
            </a:pPr>
            <a:r>
              <a:rPr lang="en-US" sz="2800" dirty="0"/>
              <a:t>That’s our mission.</a:t>
            </a:r>
          </a:p>
        </p:txBody>
      </p:sp>
      <p:sp>
        <p:nvSpPr>
          <p:cNvPr id="5" name="Slide Number Placeholder 4">
            <a:extLst>
              <a:ext uri="{FF2B5EF4-FFF2-40B4-BE49-F238E27FC236}">
                <a16:creationId xmlns:a16="http://schemas.microsoft.com/office/drawing/2014/main" id="{34137C8E-7F70-4959-BFE0-5402CD509258}"/>
              </a:ext>
            </a:extLst>
          </p:cNvPr>
          <p:cNvSpPr>
            <a:spLocks noGrp="1"/>
          </p:cNvSpPr>
          <p:nvPr>
            <p:ph type="sldNum" sz="quarter" idx="12"/>
          </p:nvPr>
        </p:nvSpPr>
        <p:spPr/>
        <p:txBody>
          <a:bodyPr/>
          <a:lstStyle/>
          <a:p>
            <a:fld id="{4F34616E-BA92-4398-AA6F-A3CA6C9FF975}" type="slidenum">
              <a:rPr lang="en-US" smtClean="0"/>
              <a:pPr/>
              <a:t>13</a:t>
            </a:fld>
            <a:endParaRPr lang="en-US" dirty="0"/>
          </a:p>
        </p:txBody>
      </p:sp>
    </p:spTree>
    <p:extLst>
      <p:ext uri="{BB962C8B-B14F-4D97-AF65-F5344CB8AC3E}">
        <p14:creationId xmlns:p14="http://schemas.microsoft.com/office/powerpoint/2010/main" val="1296479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99FFEE-D6B2-4336-BB36-3C8E71F22F51}"/>
              </a:ext>
            </a:extLst>
          </p:cNvPr>
          <p:cNvSpPr>
            <a:spLocks noGrp="1"/>
          </p:cNvSpPr>
          <p:nvPr>
            <p:ph type="sldNum" sz="quarter" idx="12"/>
          </p:nvPr>
        </p:nvSpPr>
        <p:spPr/>
        <p:txBody>
          <a:bodyPr/>
          <a:lstStyle/>
          <a:p>
            <a:fld id="{4F34616E-BA92-4398-AA6F-A3CA6C9FF975}" type="slidenum">
              <a:rPr lang="en-US" smtClean="0"/>
              <a:pPr/>
              <a:t>14</a:t>
            </a:fld>
            <a:endParaRPr lang="en-US" dirty="0"/>
          </a:p>
        </p:txBody>
      </p:sp>
      <p:sp>
        <p:nvSpPr>
          <p:cNvPr id="10" name="TextBox 9">
            <a:extLst>
              <a:ext uri="{FF2B5EF4-FFF2-40B4-BE49-F238E27FC236}">
                <a16:creationId xmlns:a16="http://schemas.microsoft.com/office/drawing/2014/main" id="{D48AB35D-99C1-473C-97E3-C6A8405BAF65}"/>
              </a:ext>
            </a:extLst>
          </p:cNvPr>
          <p:cNvSpPr txBox="1"/>
          <p:nvPr/>
        </p:nvSpPr>
        <p:spPr>
          <a:xfrm>
            <a:off x="2178422" y="2348432"/>
            <a:ext cx="7835157" cy="3524042"/>
          </a:xfrm>
          <a:prstGeom prst="rect">
            <a:avLst/>
          </a:prstGeom>
          <a:noFill/>
          <a:effectLst>
            <a:outerShdw blurRad="50800" dist="76200" dir="2700000" algn="tl" rotWithShape="0">
              <a:prstClr val="black">
                <a:alpha val="61000"/>
              </a:prstClr>
            </a:outerShdw>
          </a:effectLst>
        </p:spPr>
        <p:txBody>
          <a:bodyPr wrap="square" rtlCol="0">
            <a:spAutoFit/>
          </a:bodyPr>
          <a:lstStyle/>
          <a:p>
            <a:pPr algn="ctr"/>
            <a:r>
              <a:rPr lang="en-US" sz="4000" dirty="0">
                <a:solidFill>
                  <a:schemeClr val="tx2">
                    <a:lumMod val="20000"/>
                    <a:lumOff val="80000"/>
                  </a:schemeClr>
                </a:solidFill>
              </a:rPr>
              <a:t>Call or email:</a:t>
            </a:r>
          </a:p>
          <a:p>
            <a:pPr algn="ctr">
              <a:spcBef>
                <a:spcPts val="1800"/>
              </a:spcBef>
            </a:pPr>
            <a:r>
              <a:rPr lang="en-US" sz="4800" b="1" dirty="0">
                <a:solidFill>
                  <a:schemeClr val="tx2">
                    <a:lumMod val="20000"/>
                    <a:lumOff val="80000"/>
                  </a:schemeClr>
                </a:solidFill>
              </a:rPr>
              <a:t>David Paul</a:t>
            </a:r>
          </a:p>
          <a:p>
            <a:pPr algn="ctr"/>
            <a:r>
              <a:rPr lang="en-US" sz="4000" dirty="0">
                <a:solidFill>
                  <a:schemeClr val="tx2">
                    <a:lumMod val="20000"/>
                    <a:lumOff val="80000"/>
                  </a:schemeClr>
                </a:solidFill>
              </a:rPr>
              <a:t>cameronconsults@comcast.net</a:t>
            </a:r>
          </a:p>
          <a:p>
            <a:pPr algn="ctr">
              <a:tabLst>
                <a:tab pos="1600200" algn="l"/>
              </a:tabLst>
            </a:pPr>
            <a:r>
              <a:rPr lang="en-US" sz="4000" dirty="0">
                <a:solidFill>
                  <a:schemeClr val="tx2">
                    <a:lumMod val="20000"/>
                    <a:lumOff val="80000"/>
                  </a:schemeClr>
                </a:solidFill>
              </a:rPr>
              <a:t>Phone:	408.621.0337</a:t>
            </a:r>
          </a:p>
          <a:p>
            <a:pPr algn="ctr">
              <a:tabLst>
                <a:tab pos="1600200" algn="l"/>
              </a:tabLst>
            </a:pPr>
            <a:r>
              <a:rPr lang="en-US" sz="4000" dirty="0">
                <a:solidFill>
                  <a:schemeClr val="tx2">
                    <a:lumMod val="20000"/>
                    <a:lumOff val="80000"/>
                  </a:schemeClr>
                </a:solidFill>
              </a:rPr>
              <a:t>Fax:	707.521.9460</a:t>
            </a:r>
          </a:p>
        </p:txBody>
      </p:sp>
      <p:sp>
        <p:nvSpPr>
          <p:cNvPr id="13" name="TextBox 12">
            <a:extLst>
              <a:ext uri="{FF2B5EF4-FFF2-40B4-BE49-F238E27FC236}">
                <a16:creationId xmlns:a16="http://schemas.microsoft.com/office/drawing/2014/main" id="{6CFEDF4C-BE4D-4512-B05C-3CA3398F7DBD}"/>
              </a:ext>
            </a:extLst>
          </p:cNvPr>
          <p:cNvSpPr txBox="1"/>
          <p:nvPr/>
        </p:nvSpPr>
        <p:spPr>
          <a:xfrm>
            <a:off x="2612135" y="1604536"/>
            <a:ext cx="6967731" cy="461665"/>
          </a:xfrm>
          <a:prstGeom prst="rect">
            <a:avLst/>
          </a:prstGeom>
          <a:noFill/>
        </p:spPr>
        <p:txBody>
          <a:bodyPr wrap="square" rtlCol="0">
            <a:spAutoFit/>
          </a:bodyPr>
          <a:lstStyle/>
          <a:p>
            <a:pPr algn="ctr"/>
            <a:r>
              <a:rPr lang="en-US" sz="2400" dirty="0">
                <a:solidFill>
                  <a:schemeClr val="tx2">
                    <a:lumMod val="20000"/>
                    <a:lumOff val="80000"/>
                  </a:schemeClr>
                </a:solidFill>
                <a:latin typeface="Abadi" panose="020B0604020104020204" pitchFamily="34" charset="0"/>
                <a:cs typeface="Aldhabi" panose="020B0604020202020204" pitchFamily="2" charset="-78"/>
              </a:rPr>
              <a:t>Energy </a:t>
            </a:r>
            <a:r>
              <a:rPr lang="en-US" sz="2400" dirty="0">
                <a:solidFill>
                  <a:schemeClr val="tx2">
                    <a:lumMod val="20000"/>
                    <a:lumOff val="80000"/>
                  </a:schemeClr>
                </a:solidFill>
                <a:latin typeface="Georgia" panose="02040502050405020303" pitchFamily="18" charset="0"/>
                <a:cs typeface="Aldhabi" panose="020B0604020202020204" pitchFamily="2" charset="-78"/>
                <a:sym typeface="Symbol" panose="05050102010706020507" pitchFamily="18" charset="2"/>
              </a:rPr>
              <a:t>• </a:t>
            </a:r>
            <a:r>
              <a:rPr lang="en-US" sz="2400" dirty="0">
                <a:solidFill>
                  <a:schemeClr val="tx2">
                    <a:lumMod val="20000"/>
                    <a:lumOff val="80000"/>
                  </a:schemeClr>
                </a:solidFill>
                <a:latin typeface="Abadi" panose="020B0604020104020204" pitchFamily="34" charset="0"/>
                <a:cs typeface="Aldhabi" panose="020B0604020202020204" pitchFamily="2" charset="-78"/>
              </a:rPr>
              <a:t>Engineering </a:t>
            </a:r>
            <a:r>
              <a:rPr lang="en-US" sz="2400" dirty="0">
                <a:solidFill>
                  <a:schemeClr val="tx2">
                    <a:lumMod val="20000"/>
                    <a:lumOff val="80000"/>
                  </a:schemeClr>
                </a:solidFill>
                <a:latin typeface="Georgia" panose="02040502050405020303" pitchFamily="18" charset="0"/>
                <a:cs typeface="Aldhabi" panose="020B0604020202020204" pitchFamily="2" charset="-78"/>
                <a:sym typeface="Symbol" panose="05050102010706020507" pitchFamily="18" charset="2"/>
              </a:rPr>
              <a:t>• </a:t>
            </a:r>
            <a:r>
              <a:rPr lang="en-US" sz="2400" dirty="0">
                <a:solidFill>
                  <a:schemeClr val="tx2">
                    <a:lumMod val="20000"/>
                    <a:lumOff val="80000"/>
                  </a:schemeClr>
                </a:solidFill>
                <a:latin typeface="Abadi" panose="020B0604020104020204" pitchFamily="34" charset="0"/>
                <a:cs typeface="Aldhabi" panose="020B0604020202020204" pitchFamily="2" charset="-78"/>
              </a:rPr>
              <a:t>Education </a:t>
            </a:r>
            <a:r>
              <a:rPr lang="en-US" sz="2400" dirty="0">
                <a:solidFill>
                  <a:schemeClr val="tx2">
                    <a:lumMod val="20000"/>
                    <a:lumOff val="80000"/>
                  </a:schemeClr>
                </a:solidFill>
                <a:latin typeface="Georgia" panose="02040502050405020303" pitchFamily="18" charset="0"/>
                <a:cs typeface="Aldhabi" panose="020B0604020202020204" pitchFamily="2" charset="-78"/>
                <a:sym typeface="Symbol" panose="05050102010706020507" pitchFamily="18" charset="2"/>
              </a:rPr>
              <a:t>•</a:t>
            </a:r>
            <a:r>
              <a:rPr lang="en-US" sz="2400" dirty="0">
                <a:solidFill>
                  <a:schemeClr val="tx2">
                    <a:lumMod val="20000"/>
                    <a:lumOff val="80000"/>
                  </a:schemeClr>
                </a:solidFill>
                <a:latin typeface="Abadi" panose="020B0604020104020204" pitchFamily="34" charset="0"/>
                <a:cs typeface="Aldhabi" panose="020B0604020202020204" pitchFamily="2" charset="-78"/>
                <a:sym typeface="Symbol" panose="05050102010706020507" pitchFamily="18" charset="2"/>
              </a:rPr>
              <a:t> </a:t>
            </a:r>
            <a:r>
              <a:rPr lang="en-US" sz="2400" dirty="0">
                <a:solidFill>
                  <a:schemeClr val="tx2">
                    <a:lumMod val="20000"/>
                    <a:lumOff val="80000"/>
                  </a:schemeClr>
                </a:solidFill>
                <a:latin typeface="Abadi" panose="020B0604020104020204" pitchFamily="34" charset="0"/>
                <a:cs typeface="Aldhabi" panose="020B0604020202020204" pitchFamily="2" charset="-78"/>
              </a:rPr>
              <a:t>Environment</a:t>
            </a:r>
          </a:p>
        </p:txBody>
      </p:sp>
    </p:spTree>
    <p:extLst>
      <p:ext uri="{BB962C8B-B14F-4D97-AF65-F5344CB8AC3E}">
        <p14:creationId xmlns:p14="http://schemas.microsoft.com/office/powerpoint/2010/main" val="1476866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a:xfrm>
            <a:off x="838200" y="3099219"/>
            <a:ext cx="10515600" cy="659561"/>
          </a:xfrm>
        </p:spPr>
        <p:txBody>
          <a:bodyPr/>
          <a:lstStyle/>
          <a:p>
            <a:pPr algn="ctr"/>
            <a:r>
              <a:rPr lang="en-US" sz="6000" spc="200" dirty="0"/>
              <a:t>Supplemental Material</a:t>
            </a:r>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15</a:t>
            </a:fld>
            <a:endParaRPr lang="en-US" dirty="0"/>
          </a:p>
        </p:txBody>
      </p:sp>
    </p:spTree>
    <p:extLst>
      <p:ext uri="{BB962C8B-B14F-4D97-AF65-F5344CB8AC3E}">
        <p14:creationId xmlns:p14="http://schemas.microsoft.com/office/powerpoint/2010/main" val="419497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Dr. Ned Britt</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2941442" y="2100840"/>
            <a:ext cx="8060042" cy="3954420"/>
          </a:xfrm>
        </p:spPr>
        <p:txBody>
          <a:bodyPr>
            <a:noAutofit/>
          </a:bodyPr>
          <a:lstStyle/>
          <a:p>
            <a:pPr marL="0" indent="0">
              <a:buNone/>
            </a:pPr>
            <a:r>
              <a:rPr lang="en-US" sz="1800" b="0" i="0" dirty="0">
                <a:effectLst/>
              </a:rPr>
              <a:t>BS, Engineering Physics, University of Arizona; Ph.D., Nuclear Engineering, University of Arizona. </a:t>
            </a:r>
          </a:p>
          <a:p>
            <a:pPr marL="0" indent="0">
              <a:buNone/>
            </a:pPr>
            <a:r>
              <a:rPr lang="en-US" sz="1800" b="0" i="0" dirty="0">
                <a:effectLst/>
              </a:rPr>
              <a:t>Dr. Britt has over 40 years experience in analytical research, engineering design, laboratory testing, and R&amp;D management</a:t>
            </a:r>
          </a:p>
          <a:p>
            <a:pPr marL="0" indent="0">
              <a:buNone/>
            </a:pPr>
            <a:r>
              <a:rPr lang="en-US" sz="1800" b="0" i="0" dirty="0">
                <a:effectLst/>
              </a:rPr>
              <a:t>Some areas of research and development have included space nuclear reactor systems, thermionic energy conversion, low energy plasma physics, laser concepts, and various other aspects of space power, propulsion and weapons detection. </a:t>
            </a:r>
          </a:p>
          <a:p>
            <a:pPr marL="0" indent="0">
              <a:buNone/>
            </a:pPr>
            <a:r>
              <a:rPr lang="en-US" sz="1800" b="0" i="0" dirty="0">
                <a:effectLst/>
              </a:rPr>
              <a:t>Dr. Britt is a co-founder of several research corporations including Cameron Technology Development Company, Rasor Associates, Inc; Space Power, Inc; International Scientific Products, and Russian- American Joint Stock Company INERTEK. </a:t>
            </a:r>
          </a:p>
          <a:p>
            <a:pPr marL="0" indent="0">
              <a:buNone/>
            </a:pPr>
            <a:r>
              <a:rPr lang="en-US" sz="1800" b="0" i="0" dirty="0">
                <a:effectLst/>
              </a:rPr>
              <a:t>Dr Britt was President and CEO of Space Power, Inc. when it was acquired by Pratt &amp; Whitney Space Propulsion Division of United Technologies Corp.</a:t>
            </a:r>
          </a:p>
          <a:p>
            <a:pPr marL="0" indent="0">
              <a:buNone/>
            </a:pPr>
            <a:endParaRPr lang="en-US" sz="1800" dirty="0"/>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16</a:t>
            </a:fld>
            <a:endParaRPr lang="en-US" dirty="0"/>
          </a:p>
        </p:txBody>
      </p:sp>
      <p:pic>
        <p:nvPicPr>
          <p:cNvPr id="6" name="Picture 5">
            <a:extLst>
              <a:ext uri="{FF2B5EF4-FFF2-40B4-BE49-F238E27FC236}">
                <a16:creationId xmlns:a16="http://schemas.microsoft.com/office/drawing/2014/main" id="{392FB668-B490-4C3B-AB02-05188F35F0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38200" y="2184720"/>
            <a:ext cx="1828800" cy="1828800"/>
          </a:xfrm>
          <a:custGeom>
            <a:avLst/>
            <a:gdLst>
              <a:gd name="connsiteX0" fmla="*/ 777240 w 1554480"/>
              <a:gd name="connsiteY0" fmla="*/ 0 h 1554480"/>
              <a:gd name="connsiteX1" fmla="*/ 1554480 w 1554480"/>
              <a:gd name="connsiteY1" fmla="*/ 777240 h 1554480"/>
              <a:gd name="connsiteX2" fmla="*/ 777240 w 1554480"/>
              <a:gd name="connsiteY2" fmla="*/ 1554480 h 1554480"/>
              <a:gd name="connsiteX3" fmla="*/ 0 w 1554480"/>
              <a:gd name="connsiteY3" fmla="*/ 777240 h 1554480"/>
              <a:gd name="connsiteX4" fmla="*/ 777240 w 1554480"/>
              <a:gd name="connsiteY4" fmla="*/ 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a:moveTo>
                  <a:pt x="777240" y="0"/>
                </a:moveTo>
                <a:cubicBezTo>
                  <a:pt x="1206498" y="0"/>
                  <a:pt x="1554480" y="347982"/>
                  <a:pt x="1554480" y="777240"/>
                </a:cubicBezTo>
                <a:cubicBezTo>
                  <a:pt x="1554480" y="1206498"/>
                  <a:pt x="1206498" y="1554480"/>
                  <a:pt x="777240" y="1554480"/>
                </a:cubicBezTo>
                <a:cubicBezTo>
                  <a:pt x="347982" y="1554480"/>
                  <a:pt x="0" y="1206498"/>
                  <a:pt x="0" y="777240"/>
                </a:cubicBezTo>
                <a:cubicBezTo>
                  <a:pt x="0" y="347982"/>
                  <a:pt x="347982" y="0"/>
                  <a:pt x="777240"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96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Dr. Saleem Drera</a:t>
            </a:r>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17</a:t>
            </a:fld>
            <a:endParaRPr lang="en-US" dirty="0"/>
          </a:p>
        </p:txBody>
      </p:sp>
      <p:pic>
        <p:nvPicPr>
          <p:cNvPr id="7" name="Picture 6">
            <a:extLst>
              <a:ext uri="{FF2B5EF4-FFF2-40B4-BE49-F238E27FC236}">
                <a16:creationId xmlns:a16="http://schemas.microsoft.com/office/drawing/2014/main" id="{2B0F9D6C-8D28-4EFF-8D98-0B00FF510E19}"/>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838200" y="2184720"/>
            <a:ext cx="1828800" cy="18288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a:extLst>
              <a:ext uri="{FF2B5EF4-FFF2-40B4-BE49-F238E27FC236}">
                <a16:creationId xmlns:a16="http://schemas.microsoft.com/office/drawing/2014/main" id="{961EB642-2079-4BF1-8DB3-C37DAE0AA4F6}"/>
              </a:ext>
            </a:extLst>
          </p:cNvPr>
          <p:cNvSpPr txBox="1">
            <a:spLocks/>
          </p:cNvSpPr>
          <p:nvPr/>
        </p:nvSpPr>
        <p:spPr>
          <a:xfrm>
            <a:off x="2977537" y="2295331"/>
            <a:ext cx="8060042" cy="3331706"/>
          </a:xfrm>
          <a:prstGeom prst="rect">
            <a:avLst/>
          </a:prstGeom>
        </p:spPr>
        <p:txBody>
          <a:bodyPr vert="horz" lIns="91440" tIns="45720" rIns="91440" bIns="45720" rtlCol="0">
            <a:noAutofit/>
          </a:bodyPr>
          <a:lstStyle>
            <a:lvl1pPr marL="284163" indent="-284163" algn="l" defTabSz="914400" rtl="0" eaLnBrk="1" latinLnBrk="0" hangingPunct="1">
              <a:lnSpc>
                <a:spcPct val="80000"/>
              </a:lnSpc>
              <a:spcBef>
                <a:spcPts val="1800"/>
              </a:spcBef>
              <a:buFont typeface="Arial" panose="020B0604020202020204" pitchFamily="34" charset="0"/>
              <a:buChar char="•"/>
              <a:defRPr sz="3600" kern="1200">
                <a:solidFill>
                  <a:schemeClr val="bg1"/>
                </a:solidFill>
                <a:latin typeface="Abadi" panose="020B0604020104020204" pitchFamily="34" charset="0"/>
                <a:ea typeface="+mn-ea"/>
                <a:cs typeface="+mn-cs"/>
              </a:defRPr>
            </a:lvl1pPr>
            <a:lvl2pPr marL="744538" indent="-287338"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2">
                    <a:lumMod val="20000"/>
                    <a:lumOff val="80000"/>
                  </a:schemeClr>
                </a:solidFill>
              </a:rPr>
              <a:t>PhD Nuclear Engineering, Colorado School of Mines. BS Nuclear Engineering, BS Chemical Engineering, UC Berkley. MS, Mechanical Engineering, University of Colorado.</a:t>
            </a:r>
          </a:p>
          <a:p>
            <a:pPr marL="0" indent="0">
              <a:buFont typeface="Arial" panose="020B0604020202020204" pitchFamily="34" charset="0"/>
              <a:buNone/>
            </a:pPr>
            <a:r>
              <a:rPr lang="en-US" sz="1800" dirty="0">
                <a:solidFill>
                  <a:schemeClr val="tx2">
                    <a:lumMod val="20000"/>
                    <a:lumOff val="80000"/>
                  </a:schemeClr>
                </a:solidFill>
              </a:rPr>
              <a:t>Dr. </a:t>
            </a:r>
            <a:r>
              <a:rPr lang="en-US" sz="1800" dirty="0" err="1">
                <a:solidFill>
                  <a:schemeClr val="tx2">
                    <a:lumMod val="20000"/>
                    <a:lumOff val="80000"/>
                  </a:schemeClr>
                </a:solidFill>
              </a:rPr>
              <a:t>Drera’s</a:t>
            </a:r>
            <a:r>
              <a:rPr lang="en-US" sz="1800" dirty="0">
                <a:solidFill>
                  <a:schemeClr val="tx2">
                    <a:lumMod val="20000"/>
                    <a:lumOff val="80000"/>
                  </a:schemeClr>
                </a:solidFill>
              </a:rPr>
              <a:t> expertise lies in irradiation deign and testing, medical isotope production, computational and non-computational reactor core and particle physics for criticality, shielding, and design applications. This includes advanced computational skills in Nuclear Monte Carlo, Point Depletion, etc. (MCNP, SCALE, etc.); mechanical CAD (SolidWorks, </a:t>
            </a:r>
            <a:r>
              <a:rPr lang="en-US" sz="1800" dirty="0" err="1">
                <a:solidFill>
                  <a:schemeClr val="tx2">
                    <a:lumMod val="20000"/>
                    <a:lumOff val="80000"/>
                  </a:schemeClr>
                </a:solidFill>
              </a:rPr>
              <a:t>ProE</a:t>
            </a:r>
            <a:r>
              <a:rPr lang="en-US" sz="1800" dirty="0">
                <a:solidFill>
                  <a:schemeClr val="tx2">
                    <a:lumMod val="20000"/>
                    <a:lumOff val="80000"/>
                  </a:schemeClr>
                </a:solidFill>
              </a:rPr>
              <a:t>); CFD, FEA / stress analysis (Cosmos, Abaqus); Chemical: ASPEN; MATLAB simulation; Fortran, C++ and Java programming.</a:t>
            </a:r>
          </a:p>
          <a:p>
            <a:pPr marL="0" indent="0">
              <a:buFont typeface="Arial" panose="020B0604020202020204" pitchFamily="34" charset="0"/>
              <a:buNone/>
            </a:pPr>
            <a:r>
              <a:rPr lang="en-US" sz="1800" dirty="0">
                <a:solidFill>
                  <a:schemeClr val="tx2">
                    <a:lumMod val="20000"/>
                    <a:lumOff val="80000"/>
                  </a:schemeClr>
                </a:solidFill>
              </a:rPr>
              <a:t>His previous and current experience includes </a:t>
            </a:r>
            <a:r>
              <a:rPr lang="en-US" sz="1800" dirty="0" err="1">
                <a:solidFill>
                  <a:schemeClr val="tx2">
                    <a:lumMod val="20000"/>
                    <a:lumOff val="80000"/>
                  </a:schemeClr>
                </a:solidFill>
              </a:rPr>
              <a:t>RadTran</a:t>
            </a:r>
            <a:r>
              <a:rPr lang="en-US" sz="1800" dirty="0">
                <a:solidFill>
                  <a:schemeClr val="tx2">
                    <a:lumMod val="20000"/>
                    <a:lumOff val="80000"/>
                  </a:schemeClr>
                </a:solidFill>
              </a:rPr>
              <a:t>, Idaho National Lab (via consultant contract), Thor Energy (via consultant contract), Argonne National Lab (doctoral thesis assignment) Knolls Atomic Power Laboratory – Lockheed Martin, and the Electric Power Research Institute. </a:t>
            </a:r>
          </a:p>
        </p:txBody>
      </p:sp>
    </p:spTree>
    <p:extLst>
      <p:ext uri="{BB962C8B-B14F-4D97-AF65-F5344CB8AC3E}">
        <p14:creationId xmlns:p14="http://schemas.microsoft.com/office/powerpoint/2010/main" val="287887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7E70A82-1C4F-4526-8D4F-EFAE38C4D11A}"/>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855618" y="2184720"/>
            <a:ext cx="1828800" cy="18288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pic>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David Blessing</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3142367" y="1890524"/>
            <a:ext cx="8060042" cy="3954420"/>
          </a:xfrm>
        </p:spPr>
        <p:txBody>
          <a:bodyPr>
            <a:noAutofit/>
          </a:bodyPr>
          <a:lstStyle/>
          <a:p>
            <a:pPr marL="0" indent="0">
              <a:buNone/>
            </a:pPr>
            <a:r>
              <a:rPr lang="en-US" sz="1800" dirty="0"/>
              <a:t>David Blessing is an expert in developing nuclear plant designs from initial concepts through to final engineering drawings, including overall integration of complex mechanical and electrical systems and directing efforts of teams of specialists. He is also an expert in nuclear waste forms, waste standards, and in the design and operation of contaminated nuclear systems.</a:t>
            </a:r>
          </a:p>
          <a:p>
            <a:pPr marL="0" indent="0">
              <a:buNone/>
            </a:pPr>
            <a:r>
              <a:rPr lang="en-US" sz="1800" dirty="0"/>
              <a:t>He managed the Lockheed Martin team supporting GE-Hitachi developing the PRISM reactor under DOE’s Global Nuclear Energy Partnership program, and led the Lockheed Martin reactor team in developing the conceptual design of the lithium cooled fast reactor module for the Jupiter Icy Moons Orbiter (JIMO) for NASA-JPL.</a:t>
            </a:r>
          </a:p>
          <a:p>
            <a:pPr marL="0" indent="0">
              <a:buNone/>
            </a:pPr>
            <a:r>
              <a:rPr lang="en-US" sz="1800" dirty="0"/>
              <a:t>Prior to his time at Lockheed Martin, he was a Nuclear Power Engineer in the Navy’s Division of Naval Reactors, leading over one hundred engineers and personnel from multiple contractor and government organizations to assess advanced technologies for propulsion plants for nuclear submarines.</a:t>
            </a:r>
          </a:p>
          <a:p>
            <a:pPr marL="0" indent="0">
              <a:buNone/>
            </a:pPr>
            <a:r>
              <a:rPr lang="en-US" sz="1800" dirty="0"/>
              <a:t>Mr. Blessing received his MS Mechanical Engineering (fluid dynamics) from the Naval Postgraduate school, BS Physics and Phi Beta Kappa from the University of Washington, and Bettis Reactor Engineering School.</a:t>
            </a:r>
          </a:p>
          <a:p>
            <a:pPr marL="0" indent="0">
              <a:buNone/>
            </a:pPr>
            <a:endParaRPr lang="en-US" sz="1800" dirty="0"/>
          </a:p>
          <a:p>
            <a:pPr marL="0" indent="0">
              <a:buNone/>
            </a:pPr>
            <a:endParaRPr lang="en-US" sz="1800" dirty="0"/>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18</a:t>
            </a:fld>
            <a:endParaRPr lang="en-US" dirty="0"/>
          </a:p>
        </p:txBody>
      </p:sp>
    </p:spTree>
    <p:extLst>
      <p:ext uri="{BB962C8B-B14F-4D97-AF65-F5344CB8AC3E}">
        <p14:creationId xmlns:p14="http://schemas.microsoft.com/office/powerpoint/2010/main" val="2399208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smiling for the camera&#10;&#10;Description automatically generated with medium confidence">
            <a:extLst>
              <a:ext uri="{FF2B5EF4-FFF2-40B4-BE49-F238E27FC236}">
                <a16:creationId xmlns:a16="http://schemas.microsoft.com/office/drawing/2014/main" id="{36584C7F-0DF8-4B36-B13C-CB287A1D757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38199" y="2184720"/>
            <a:ext cx="1828800" cy="1828800"/>
          </a:xfrm>
          <a:custGeom>
            <a:avLst/>
            <a:gdLst>
              <a:gd name="connsiteX0" fmla="*/ 777240 w 1554480"/>
              <a:gd name="connsiteY0" fmla="*/ 0 h 1554480"/>
              <a:gd name="connsiteX1" fmla="*/ 1554480 w 1554480"/>
              <a:gd name="connsiteY1" fmla="*/ 777240 h 1554480"/>
              <a:gd name="connsiteX2" fmla="*/ 777240 w 1554480"/>
              <a:gd name="connsiteY2" fmla="*/ 1554480 h 1554480"/>
              <a:gd name="connsiteX3" fmla="*/ 0 w 1554480"/>
              <a:gd name="connsiteY3" fmla="*/ 777240 h 1554480"/>
              <a:gd name="connsiteX4" fmla="*/ 777240 w 1554480"/>
              <a:gd name="connsiteY4" fmla="*/ 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a:moveTo>
                  <a:pt x="777240" y="0"/>
                </a:moveTo>
                <a:cubicBezTo>
                  <a:pt x="1206498" y="0"/>
                  <a:pt x="1554480" y="347982"/>
                  <a:pt x="1554480" y="777240"/>
                </a:cubicBezTo>
                <a:cubicBezTo>
                  <a:pt x="1554480" y="1206498"/>
                  <a:pt x="1206498" y="1554480"/>
                  <a:pt x="777240" y="1554480"/>
                </a:cubicBezTo>
                <a:cubicBezTo>
                  <a:pt x="347982" y="1554480"/>
                  <a:pt x="0" y="1206498"/>
                  <a:pt x="0" y="777240"/>
                </a:cubicBezTo>
                <a:cubicBezTo>
                  <a:pt x="0" y="347982"/>
                  <a:pt x="347982" y="0"/>
                  <a:pt x="777240" y="0"/>
                </a:cubicBezTo>
                <a:close/>
              </a:path>
            </a:pathLst>
          </a:custGeom>
        </p:spPr>
      </p:pic>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Dr. Robert Kenley</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3142367" y="2146227"/>
            <a:ext cx="8060042" cy="2821250"/>
          </a:xfrm>
        </p:spPr>
        <p:txBody>
          <a:bodyPr>
            <a:noAutofit/>
          </a:bodyPr>
          <a:lstStyle/>
          <a:p>
            <a:pPr marL="0" indent="0">
              <a:buNone/>
            </a:pPr>
            <a:r>
              <a:rPr lang="en-US" sz="1800" dirty="0"/>
              <a:t>Ph.D., Engineering-Economic Systems (EES), Stanford University; M.S., EES, Stanford University; M.S., Statistics, Purdue University; S.B., Management, Massachusetts Institute of Technology</a:t>
            </a:r>
          </a:p>
          <a:p>
            <a:pPr marL="0" indent="0">
              <a:buNone/>
            </a:pPr>
            <a:r>
              <a:rPr lang="en-US" sz="1800" dirty="0"/>
              <a:t>Dr. Kenley has extended experience in statistical modelling and analysis methods for evaluating and forecasting nuclear program risk, cost, life cycle cost, and nuclear materials stabilization. This includes Monte Carlo analysis, cost-based Value Engineering (VE), and using VE to analyze task alternatives for enterprise architecture trade-offs. </a:t>
            </a:r>
          </a:p>
          <a:p>
            <a:pPr marL="0" indent="0">
              <a:buNone/>
            </a:pPr>
            <a:r>
              <a:rPr lang="en-US" sz="1800" dirty="0"/>
              <a:t>Dr. Kenley has frequently supplied expertise in Value Engineering methods, risk analysis, modeling, analysis, and using statistical methods to help evolve the Enterprise Architecture Study. This includes the selection of optimal tasks, the entry and exit criteria for these tasks, and the risks associated with each such work product element.</a:t>
            </a:r>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19</a:t>
            </a:fld>
            <a:endParaRPr lang="en-US" dirty="0"/>
          </a:p>
        </p:txBody>
      </p:sp>
    </p:spTree>
    <p:extLst>
      <p:ext uri="{BB962C8B-B14F-4D97-AF65-F5344CB8AC3E}">
        <p14:creationId xmlns:p14="http://schemas.microsoft.com/office/powerpoint/2010/main" val="298667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a:xfrm>
            <a:off x="712566" y="964393"/>
            <a:ext cx="10515600" cy="659561"/>
          </a:xfrm>
        </p:spPr>
        <p:txBody>
          <a:bodyPr/>
          <a:lstStyle/>
          <a:p>
            <a:r>
              <a:rPr lang="en-US" spc="200" dirty="0"/>
              <a:t>Dr. Samit Bhattacharyya </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2959359" y="1694488"/>
            <a:ext cx="8006645" cy="3954420"/>
          </a:xfrm>
        </p:spPr>
        <p:txBody>
          <a:bodyPr>
            <a:noAutofit/>
          </a:bodyPr>
          <a:lstStyle/>
          <a:p>
            <a:pPr marL="0" indent="0">
              <a:buNone/>
            </a:pPr>
            <a:r>
              <a:rPr lang="en-US" sz="1800" dirty="0"/>
              <a:t>Dr. Bhattacharyya is President of RENMAR Enterprises, Inc, a Technical and Management Consulting Services Company, serving a broad portfolio of government and private sector clients in the area of advanced nuclear technology and applications. </a:t>
            </a:r>
          </a:p>
          <a:p>
            <a:pPr marL="0" indent="0">
              <a:buNone/>
            </a:pPr>
            <a:r>
              <a:rPr lang="en-US" sz="1800" dirty="0"/>
              <a:t>Currently, he is an Advisor to NASA on its Space Nuclear power and propulsion activities, and to the USDOE on several projects; and formerly, Director of the Technology Development Division at Argonne National Laboratory and a Director of Savannah River National Laboratory.</a:t>
            </a:r>
          </a:p>
          <a:p>
            <a:pPr marL="0" indent="0">
              <a:buNone/>
            </a:pPr>
            <a:r>
              <a:rPr lang="en-US" sz="1800" dirty="0"/>
              <a:t>His expertise includes Nuclear Power Technology (Physics, Safety, Design and Engineering) and deployment strategies; fast, thermal and transient reactors; space nuclear power and propulsion technologies; and deployment strategies. </a:t>
            </a:r>
          </a:p>
          <a:p>
            <a:pPr marL="0" indent="0">
              <a:buNone/>
            </a:pPr>
            <a:r>
              <a:rPr lang="en-US" sz="1800" dirty="0"/>
              <a:t>He is an expert in spent fuel management, reprocessing, stable waste form development, decommissioning and decontamination technologies. </a:t>
            </a:r>
          </a:p>
          <a:p>
            <a:pPr marL="0" indent="0">
              <a:buNone/>
            </a:pPr>
            <a:r>
              <a:rPr lang="en-US" sz="1800" dirty="0"/>
              <a:t>Also, and expert in reduced enrichment research and test reactor technologies; fusion technologies; laser processing and applications; aerosol technologies and advanced simulation and modeling.</a:t>
            </a:r>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20</a:t>
            </a:fld>
            <a:endParaRPr lang="en-US" dirty="0"/>
          </a:p>
        </p:txBody>
      </p:sp>
      <p:pic>
        <p:nvPicPr>
          <p:cNvPr id="7" name="Picture 6" descr="A person wearing glasses and a suit&#10;&#10;Description automatically generated with medium confidence">
            <a:extLst>
              <a:ext uri="{FF2B5EF4-FFF2-40B4-BE49-F238E27FC236}">
                <a16:creationId xmlns:a16="http://schemas.microsoft.com/office/drawing/2014/main" id="{669934CB-D781-483A-A714-C3948E24E46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38200" y="2184720"/>
            <a:ext cx="1828800" cy="1828800"/>
          </a:xfrm>
          <a:custGeom>
            <a:avLst/>
            <a:gdLst>
              <a:gd name="connsiteX0" fmla="*/ 777240 w 1554480"/>
              <a:gd name="connsiteY0" fmla="*/ 0 h 1554480"/>
              <a:gd name="connsiteX1" fmla="*/ 1554480 w 1554480"/>
              <a:gd name="connsiteY1" fmla="*/ 777240 h 1554480"/>
              <a:gd name="connsiteX2" fmla="*/ 777240 w 1554480"/>
              <a:gd name="connsiteY2" fmla="*/ 1554480 h 1554480"/>
              <a:gd name="connsiteX3" fmla="*/ 0 w 1554480"/>
              <a:gd name="connsiteY3" fmla="*/ 777240 h 1554480"/>
              <a:gd name="connsiteX4" fmla="*/ 777240 w 1554480"/>
              <a:gd name="connsiteY4" fmla="*/ 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a:moveTo>
                  <a:pt x="777240" y="0"/>
                </a:moveTo>
                <a:cubicBezTo>
                  <a:pt x="1206498" y="0"/>
                  <a:pt x="1554480" y="347982"/>
                  <a:pt x="1554480" y="777240"/>
                </a:cubicBezTo>
                <a:cubicBezTo>
                  <a:pt x="1554480" y="1206498"/>
                  <a:pt x="1206498" y="1554480"/>
                  <a:pt x="777240" y="1554480"/>
                </a:cubicBezTo>
                <a:cubicBezTo>
                  <a:pt x="347982" y="1554480"/>
                  <a:pt x="0" y="1206498"/>
                  <a:pt x="0" y="777240"/>
                </a:cubicBezTo>
                <a:cubicBezTo>
                  <a:pt x="0" y="347982"/>
                  <a:pt x="347982" y="0"/>
                  <a:pt x="777240" y="0"/>
                </a:cubicBezTo>
                <a:close/>
              </a:path>
            </a:pathLst>
          </a:custGeom>
        </p:spPr>
      </p:pic>
    </p:spTree>
    <p:extLst>
      <p:ext uri="{BB962C8B-B14F-4D97-AF65-F5344CB8AC3E}">
        <p14:creationId xmlns:p14="http://schemas.microsoft.com/office/powerpoint/2010/main" val="257533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Marion Thompson</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2991556" y="1939187"/>
            <a:ext cx="8006645" cy="3954420"/>
          </a:xfrm>
        </p:spPr>
        <p:txBody>
          <a:bodyPr>
            <a:noAutofit/>
          </a:bodyPr>
          <a:lstStyle/>
          <a:p>
            <a:pPr marL="0" indent="0">
              <a:buNone/>
            </a:pPr>
            <a:r>
              <a:rPr lang="en-US" sz="1800" dirty="0"/>
              <a:t>Mr. Thompson has 37 years management and technical experience with the General Electric Company in nuclear safety, mixed oxide (MOX) fuel fabrication, fuel materials and process research and development, chemical processing, mechanical engineering and plutonium facility startup, operation and decommissioning. </a:t>
            </a:r>
          </a:p>
          <a:p>
            <a:pPr marL="0" indent="0">
              <a:buNone/>
            </a:pPr>
            <a:r>
              <a:rPr lang="en-US" sz="1800" dirty="0"/>
              <a:t>His expertise includes technical and economic evaluation of fuel cycles and process systems and performance of systems engineering to achieve quality production and reliability. He performed fuel cycle assessment and economic evaluations of oxide and metal fuel, actinide recycle, excess weapons plutonium disposition, and plutonium and enriched uranium reactor cores. </a:t>
            </a:r>
          </a:p>
          <a:p>
            <a:pPr marL="0" indent="0">
              <a:buNone/>
            </a:pPr>
            <a:r>
              <a:rPr lang="en-US" sz="1800" dirty="0"/>
              <a:t>He has extensive experience with proposals, specifications, procedures, program management and interfacing with customers</a:t>
            </a:r>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21</a:t>
            </a:fld>
            <a:endParaRPr lang="en-US" dirty="0"/>
          </a:p>
        </p:txBody>
      </p:sp>
      <p:pic>
        <p:nvPicPr>
          <p:cNvPr id="9" name="Picture 8" descr="A person wearing a suit and tie&#10;&#10;Description automatically generated with medium confidence">
            <a:extLst>
              <a:ext uri="{FF2B5EF4-FFF2-40B4-BE49-F238E27FC236}">
                <a16:creationId xmlns:a16="http://schemas.microsoft.com/office/drawing/2014/main" id="{FC98628D-D844-473F-AAD9-D3F0ECD182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38200" y="2184720"/>
            <a:ext cx="1828799" cy="1828800"/>
          </a:xfrm>
          <a:custGeom>
            <a:avLst/>
            <a:gdLst>
              <a:gd name="connsiteX0" fmla="*/ 777240 w 1554479"/>
              <a:gd name="connsiteY0" fmla="*/ 0 h 1554480"/>
              <a:gd name="connsiteX1" fmla="*/ 1550467 w 1554479"/>
              <a:gd name="connsiteY1" fmla="*/ 697772 h 1554480"/>
              <a:gd name="connsiteX2" fmla="*/ 1554479 w 1554479"/>
              <a:gd name="connsiteY2" fmla="*/ 777221 h 1554480"/>
              <a:gd name="connsiteX3" fmla="*/ 1554479 w 1554479"/>
              <a:gd name="connsiteY3" fmla="*/ 777260 h 1554480"/>
              <a:gd name="connsiteX4" fmla="*/ 1550467 w 1554479"/>
              <a:gd name="connsiteY4" fmla="*/ 856708 h 1554480"/>
              <a:gd name="connsiteX5" fmla="*/ 777240 w 1554479"/>
              <a:gd name="connsiteY5" fmla="*/ 1554480 h 1554480"/>
              <a:gd name="connsiteX6" fmla="*/ 0 w 1554479"/>
              <a:gd name="connsiteY6" fmla="*/ 777240 h 1554480"/>
              <a:gd name="connsiteX7" fmla="*/ 777240 w 1554479"/>
              <a:gd name="connsiteY7" fmla="*/ 0 h 155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4479" h="1554480">
                <a:moveTo>
                  <a:pt x="777240" y="0"/>
                </a:moveTo>
                <a:cubicBezTo>
                  <a:pt x="1179669" y="0"/>
                  <a:pt x="1510665" y="305844"/>
                  <a:pt x="1550467" y="697772"/>
                </a:cubicBezTo>
                <a:lnTo>
                  <a:pt x="1554479" y="777221"/>
                </a:lnTo>
                <a:lnTo>
                  <a:pt x="1554479" y="777260"/>
                </a:lnTo>
                <a:lnTo>
                  <a:pt x="1550467" y="856708"/>
                </a:lnTo>
                <a:cubicBezTo>
                  <a:pt x="1510665" y="1248637"/>
                  <a:pt x="1179669" y="1554480"/>
                  <a:pt x="777240" y="1554480"/>
                </a:cubicBezTo>
                <a:cubicBezTo>
                  <a:pt x="347982" y="1554480"/>
                  <a:pt x="0" y="1206498"/>
                  <a:pt x="0" y="777240"/>
                </a:cubicBezTo>
                <a:cubicBezTo>
                  <a:pt x="0" y="347982"/>
                  <a:pt x="347982" y="0"/>
                  <a:pt x="777240" y="0"/>
                </a:cubicBezTo>
                <a:close/>
              </a:path>
            </a:pathLst>
          </a:custGeom>
        </p:spPr>
      </p:pic>
    </p:spTree>
    <p:extLst>
      <p:ext uri="{BB962C8B-B14F-4D97-AF65-F5344CB8AC3E}">
        <p14:creationId xmlns:p14="http://schemas.microsoft.com/office/powerpoint/2010/main" val="98487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Robert Wohl</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2991556" y="1939186"/>
            <a:ext cx="8006645" cy="4300627"/>
          </a:xfrm>
        </p:spPr>
        <p:txBody>
          <a:bodyPr>
            <a:noAutofit/>
          </a:bodyPr>
          <a:lstStyle/>
          <a:p>
            <a:pPr marL="0" indent="0">
              <a:buNone/>
            </a:pPr>
            <a:r>
              <a:rPr lang="en-US" sz="1800" dirty="0"/>
              <a:t>Bob Wohl was previously Cameron’s VP of nuclear operations, and directed Cameron’s business development. </a:t>
            </a:r>
          </a:p>
          <a:p>
            <a:pPr marL="0" indent="0">
              <a:buNone/>
            </a:pPr>
            <a:r>
              <a:rPr lang="en-US" sz="1800" dirty="0"/>
              <a:t>He served as the Nuclear Regional Manager for the Electric Power Research Institute (EPRI), where he assisted eighteen nuclear plants with their use of EPRI nuclear technology and helped resolve plant technical issues. </a:t>
            </a:r>
          </a:p>
          <a:p>
            <a:pPr marL="0" indent="0">
              <a:buNone/>
            </a:pPr>
            <a:r>
              <a:rPr lang="en-US" sz="1800" dirty="0"/>
              <a:t>Previously, Bob was with Pacific Gas &amp; Electric Company for 13 years in Nuclear Power Generation, responsible for supporting operations and maintenance activities at Diablo Canyon Power Plant in San Luis Obispo. </a:t>
            </a:r>
          </a:p>
          <a:p>
            <a:pPr marL="0" indent="0">
              <a:buNone/>
            </a:pPr>
            <a:r>
              <a:rPr lang="en-US" sz="1800" dirty="0"/>
              <a:t>Prior to joining PG&amp;E, Bob served in the United States Navy and retired with 24 years of service having spent most of his career as a submarine officer. He overhauled two attack submarines and made 16 operational patrols during his career on attack and ballistic missile submarines out of Hawaii.</a:t>
            </a:r>
          </a:p>
          <a:p>
            <a:pPr marL="0" indent="0">
              <a:buNone/>
            </a:pPr>
            <a:r>
              <a:rPr lang="en-US" sz="1800" dirty="0"/>
              <a:t>Bob graduated from Notre Dame University with a BS in Electrical Engineering and resides in Alamo California.  </a:t>
            </a:r>
          </a:p>
          <a:p>
            <a:pPr marL="0" indent="0">
              <a:buNone/>
            </a:pPr>
            <a:endParaRPr lang="en-US" sz="1800" dirty="0"/>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22</a:t>
            </a:fld>
            <a:endParaRPr lang="en-US" dirty="0"/>
          </a:p>
        </p:txBody>
      </p:sp>
      <p:pic>
        <p:nvPicPr>
          <p:cNvPr id="9" name="Picture 8">
            <a:extLst>
              <a:ext uri="{FF2B5EF4-FFF2-40B4-BE49-F238E27FC236}">
                <a16:creationId xmlns:a16="http://schemas.microsoft.com/office/drawing/2014/main" id="{7A4D47F6-98FE-412B-B3C6-25FFB34F4F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
          <a:stretch/>
        </p:blipFill>
        <p:spPr bwMode="auto">
          <a:xfrm>
            <a:off x="838200" y="2184720"/>
            <a:ext cx="1828800" cy="1828800"/>
          </a:xfrm>
          <a:custGeom>
            <a:avLst/>
            <a:gdLst>
              <a:gd name="connsiteX0" fmla="*/ 793045 w 1586090"/>
              <a:gd name="connsiteY0" fmla="*/ 0 h 1586090"/>
              <a:gd name="connsiteX1" fmla="*/ 1586090 w 1586090"/>
              <a:gd name="connsiteY1" fmla="*/ 793045 h 1586090"/>
              <a:gd name="connsiteX2" fmla="*/ 793045 w 1586090"/>
              <a:gd name="connsiteY2" fmla="*/ 1586090 h 1586090"/>
              <a:gd name="connsiteX3" fmla="*/ 0 w 1586090"/>
              <a:gd name="connsiteY3" fmla="*/ 793045 h 1586090"/>
              <a:gd name="connsiteX4" fmla="*/ 793045 w 1586090"/>
              <a:gd name="connsiteY4" fmla="*/ 0 h 1586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6090" h="1586090">
                <a:moveTo>
                  <a:pt x="793045" y="0"/>
                </a:moveTo>
                <a:cubicBezTo>
                  <a:pt x="1231032" y="0"/>
                  <a:pt x="1586090" y="355058"/>
                  <a:pt x="1586090" y="793045"/>
                </a:cubicBezTo>
                <a:cubicBezTo>
                  <a:pt x="1586090" y="1231032"/>
                  <a:pt x="1231032" y="1586090"/>
                  <a:pt x="793045" y="1586090"/>
                </a:cubicBezTo>
                <a:cubicBezTo>
                  <a:pt x="355058" y="1586090"/>
                  <a:pt x="0" y="1231032"/>
                  <a:pt x="0" y="793045"/>
                </a:cubicBezTo>
                <a:cubicBezTo>
                  <a:pt x="0" y="355058"/>
                  <a:pt x="355058" y="0"/>
                  <a:pt x="79304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15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earing glasses&#10;&#10;Description automatically generated with medium confidence">
            <a:extLst>
              <a:ext uri="{FF2B5EF4-FFF2-40B4-BE49-F238E27FC236}">
                <a16:creationId xmlns:a16="http://schemas.microsoft.com/office/drawing/2014/main" id="{A50EAB58-8A5B-47D2-BF4F-BDD35DAA1C9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38200" y="2184720"/>
            <a:ext cx="1828800" cy="1828800"/>
          </a:xfrm>
          <a:custGeom>
            <a:avLst/>
            <a:gdLst>
              <a:gd name="connsiteX0" fmla="*/ 640080 w 1280160"/>
              <a:gd name="connsiteY0" fmla="*/ 0 h 1280160"/>
              <a:gd name="connsiteX1" fmla="*/ 1280160 w 1280160"/>
              <a:gd name="connsiteY1" fmla="*/ 640080 h 1280160"/>
              <a:gd name="connsiteX2" fmla="*/ 640080 w 1280160"/>
              <a:gd name="connsiteY2" fmla="*/ 1280160 h 1280160"/>
              <a:gd name="connsiteX3" fmla="*/ 0 w 1280160"/>
              <a:gd name="connsiteY3" fmla="*/ 640080 h 1280160"/>
              <a:gd name="connsiteX4" fmla="*/ 640080 w 1280160"/>
              <a:gd name="connsiteY4" fmla="*/ 0 h 128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60" h="1280160">
                <a:moveTo>
                  <a:pt x="640080" y="0"/>
                </a:moveTo>
                <a:cubicBezTo>
                  <a:pt x="993586" y="0"/>
                  <a:pt x="1280160" y="286574"/>
                  <a:pt x="1280160" y="640080"/>
                </a:cubicBezTo>
                <a:cubicBezTo>
                  <a:pt x="1280160" y="993586"/>
                  <a:pt x="993586" y="1280160"/>
                  <a:pt x="640080" y="1280160"/>
                </a:cubicBezTo>
                <a:cubicBezTo>
                  <a:pt x="286574" y="1280160"/>
                  <a:pt x="0" y="993586"/>
                  <a:pt x="0" y="640080"/>
                </a:cubicBezTo>
                <a:cubicBezTo>
                  <a:pt x="0" y="286574"/>
                  <a:pt x="286574" y="0"/>
                  <a:pt x="640080" y="0"/>
                </a:cubicBezTo>
                <a:close/>
              </a:path>
            </a:pathLst>
          </a:custGeom>
        </p:spPr>
      </p:pic>
      <p:sp>
        <p:nvSpPr>
          <p:cNvPr id="2" name="Title 1">
            <a:extLst>
              <a:ext uri="{FF2B5EF4-FFF2-40B4-BE49-F238E27FC236}">
                <a16:creationId xmlns:a16="http://schemas.microsoft.com/office/drawing/2014/main" id="{9FB97F98-EEE6-4FAE-8B6D-3CB5A059D68C}"/>
              </a:ext>
            </a:extLst>
          </p:cNvPr>
          <p:cNvSpPr>
            <a:spLocks noGrp="1"/>
          </p:cNvSpPr>
          <p:nvPr>
            <p:ph type="title"/>
          </p:nvPr>
        </p:nvSpPr>
        <p:spPr/>
        <p:txBody>
          <a:bodyPr/>
          <a:lstStyle/>
          <a:p>
            <a:r>
              <a:rPr lang="en-US" spc="200" dirty="0"/>
              <a:t>Dr. Bill Webster</a:t>
            </a:r>
          </a:p>
        </p:txBody>
      </p:sp>
      <p:sp>
        <p:nvSpPr>
          <p:cNvPr id="3" name="Content Placeholder 2">
            <a:extLst>
              <a:ext uri="{FF2B5EF4-FFF2-40B4-BE49-F238E27FC236}">
                <a16:creationId xmlns:a16="http://schemas.microsoft.com/office/drawing/2014/main" id="{6177A901-D39E-4CE9-BEAB-D722932A10A9}"/>
              </a:ext>
            </a:extLst>
          </p:cNvPr>
          <p:cNvSpPr>
            <a:spLocks noGrp="1"/>
          </p:cNvSpPr>
          <p:nvPr>
            <p:ph idx="1"/>
          </p:nvPr>
        </p:nvSpPr>
        <p:spPr>
          <a:xfrm>
            <a:off x="2991556" y="1939186"/>
            <a:ext cx="8006645" cy="4300627"/>
          </a:xfrm>
        </p:spPr>
        <p:txBody>
          <a:bodyPr>
            <a:noAutofit/>
          </a:bodyPr>
          <a:lstStyle/>
          <a:p>
            <a:pPr marL="0" indent="0">
              <a:buNone/>
            </a:pPr>
            <a:r>
              <a:rPr lang="en-US" sz="1800" dirty="0"/>
              <a:t>Ph.D., Electrical Engineering, Cornell University.  Leads the Requirements Management and Business Processes Consulting Team for Cameron clients' programs, providing Process Definition, Requirements Generation, current solutions, toolsets, Requirements Management, training.</a:t>
            </a:r>
          </a:p>
          <a:p>
            <a:pPr marL="0" indent="0">
              <a:buNone/>
            </a:pPr>
            <a:r>
              <a:rPr lang="en-US" sz="1800" dirty="0"/>
              <a:t>C-Level Executive with previous roles as Vice President, Engineering – Litton, Vice President – Vice President, </a:t>
            </a:r>
            <a:r>
              <a:rPr lang="en-US" sz="1800" dirty="0" err="1"/>
              <a:t>NetConvergence</a:t>
            </a:r>
            <a:r>
              <a:rPr lang="en-US" sz="1800" dirty="0"/>
              <a:t>, President, The Creative Group, Inc. (TCGI). For </a:t>
            </a:r>
            <a:r>
              <a:rPr lang="en-US" sz="1800" dirty="0" err="1"/>
              <a:t>Areva</a:t>
            </a:r>
            <a:r>
              <a:rPr lang="en-US" sz="1800" dirty="0"/>
              <a:t> Solar, world-leader in large (250MW) solar facilities, delivered 30 processes, metrics, training in Engineering and Supply Chain Management. Skilled in Sarbanes Oxley audits. </a:t>
            </a:r>
          </a:p>
          <a:p>
            <a:pPr marL="0" indent="0">
              <a:buNone/>
            </a:pPr>
            <a:r>
              <a:rPr lang="en-US" sz="1800" dirty="0"/>
              <a:t>Team Leader in Program Management, Process Definition, Requirements Management, Traceability and Completeness for enhancing technical and business operations, Systems Architecture and algorithm development.</a:t>
            </a:r>
          </a:p>
          <a:p>
            <a:pPr marL="0" indent="0">
              <a:buNone/>
            </a:pPr>
            <a:r>
              <a:rPr lang="en-US" sz="1800" dirty="0"/>
              <a:t>Started TCGI, created &amp; deployed 30 Weather Radar / Satellite Stations, world-wide, developed Ephemeris fast-calculation equations / SW for Satellite Tracking using just a Mini-computer. Conceived, designed, prototyped original Terrain-Following Radar now on all Combat Aircraft / Tanks</a:t>
            </a:r>
          </a:p>
        </p:txBody>
      </p:sp>
      <p:sp>
        <p:nvSpPr>
          <p:cNvPr id="5" name="Slide Number Placeholder 4">
            <a:extLst>
              <a:ext uri="{FF2B5EF4-FFF2-40B4-BE49-F238E27FC236}">
                <a16:creationId xmlns:a16="http://schemas.microsoft.com/office/drawing/2014/main" id="{F6EE1185-0384-4313-AE55-17FDA919E312}"/>
              </a:ext>
            </a:extLst>
          </p:cNvPr>
          <p:cNvSpPr>
            <a:spLocks noGrp="1"/>
          </p:cNvSpPr>
          <p:nvPr>
            <p:ph type="sldNum" sz="quarter" idx="12"/>
          </p:nvPr>
        </p:nvSpPr>
        <p:spPr/>
        <p:txBody>
          <a:bodyPr/>
          <a:lstStyle/>
          <a:p>
            <a:fld id="{FAD90DD3-28B2-47D9-A7A7-836B92042BDA}" type="slidenum">
              <a:rPr lang="en-US" smtClean="0"/>
              <a:t>23</a:t>
            </a:fld>
            <a:endParaRPr lang="en-US" dirty="0"/>
          </a:p>
        </p:txBody>
      </p:sp>
    </p:spTree>
    <p:extLst>
      <p:ext uri="{BB962C8B-B14F-4D97-AF65-F5344CB8AC3E}">
        <p14:creationId xmlns:p14="http://schemas.microsoft.com/office/powerpoint/2010/main" val="306120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41692</TotalTime>
  <Words>1925</Words>
  <Application>Microsoft Office PowerPoint</Application>
  <PresentationFormat>Widescreen</PresentationFormat>
  <Paragraphs>201</Paragraphs>
  <Slides>23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Abadi</vt:lpstr>
      <vt:lpstr>Arial</vt:lpstr>
      <vt:lpstr>Calibri</vt:lpstr>
      <vt:lpstr>Georgia</vt:lpstr>
      <vt:lpstr>Trajan Pro</vt:lpstr>
      <vt:lpstr>2_Office Theme</vt:lpstr>
      <vt:lpstr>1_Office Theme</vt:lpstr>
      <vt:lpstr>Nuclear Engineering Capabilities</vt:lpstr>
      <vt:lpstr>The Cameron Group</vt:lpstr>
      <vt:lpstr>Nuclear Engineering Specialties</vt:lpstr>
      <vt:lpstr>Engineering Support &amp; Expert Consulting</vt:lpstr>
      <vt:lpstr>Design Review Support</vt:lpstr>
      <vt:lpstr>Requirements Management Support</vt:lpstr>
      <vt:lpstr>Requirements Management Support (cont’d)</vt:lpstr>
      <vt:lpstr>Licensing</vt:lpstr>
      <vt:lpstr>Nuclear Subject Matter Experts</vt:lpstr>
      <vt:lpstr>Nuclear Subject Matter Experts (cont’d)</vt:lpstr>
      <vt:lpstr>Nuclear Expert Recruiting</vt:lpstr>
      <vt:lpstr>Nuclear Advisors</vt:lpstr>
      <vt:lpstr>Our Mission</vt:lpstr>
      <vt:lpstr>PowerPoint Presentation</vt:lpstr>
      <vt:lpstr>Supplemental Material</vt:lpstr>
      <vt:lpstr>Dr. Ned Britt</vt:lpstr>
      <vt:lpstr>Dr. Saleem Drera</vt:lpstr>
      <vt:lpstr>David Blessing</vt:lpstr>
      <vt:lpstr>Dr. Robert Kenley</vt:lpstr>
      <vt:lpstr>Dr. Samit Bhattacharyya </vt:lpstr>
      <vt:lpstr>Marion Thompson</vt:lpstr>
      <vt:lpstr>Robert Wohl</vt:lpstr>
      <vt:lpstr>Dr. Bill Webster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Webster;BOB HESS</dc:creator>
  <cp:lastModifiedBy>BOB</cp:lastModifiedBy>
  <cp:revision>296</cp:revision>
  <cp:lastPrinted>2021-08-31T15:50:51Z</cp:lastPrinted>
  <dcterms:created xsi:type="dcterms:W3CDTF">2021-07-29T21:35:56Z</dcterms:created>
  <dcterms:modified xsi:type="dcterms:W3CDTF">2021-12-16T21:19:58Z</dcterms:modified>
</cp:coreProperties>
</file>